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6" d="100"/>
          <a:sy n="76" d="100"/>
        </p:scale>
        <p:origin x="720"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05443F-4508-4EE7-A822-3C10C71D1F9E}" type="datetimeFigureOut">
              <a:rPr lang="en-US" smtClean="0"/>
              <a:t>7/22/2019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50C66D-1081-444A-8806-29644E4B567C}" type="slidenum">
              <a:rPr lang="en-US" smtClean="0"/>
              <a:t>‹#›</a:t>
            </a:fld>
            <a:endParaRPr lang="en-US"/>
          </a:p>
        </p:txBody>
      </p:sp>
    </p:spTree>
    <p:extLst>
      <p:ext uri="{BB962C8B-B14F-4D97-AF65-F5344CB8AC3E}">
        <p14:creationId xmlns:p14="http://schemas.microsoft.com/office/powerpoint/2010/main" val="38866881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8AF7D3-E27A-4D31-A817-F3A288F409F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52E43C41-7BF3-4134-88E8-89F55ED923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A00A883B-29D1-4A39-BC01-2EC56D5CE0B6}"/>
              </a:ext>
            </a:extLst>
          </p:cNvPr>
          <p:cNvSpPr>
            <a:spLocks noGrp="1"/>
          </p:cNvSpPr>
          <p:nvPr>
            <p:ph type="dt" sz="half" idx="10"/>
          </p:nvPr>
        </p:nvSpPr>
        <p:spPr/>
        <p:txBody>
          <a:bodyPr/>
          <a:lstStyle/>
          <a:p>
            <a:fld id="{366CA728-EC85-4987-87AB-312A6707060E}" type="datetime1">
              <a:rPr lang="en-US" smtClean="0"/>
              <a:t>7/22/2019</a:t>
            </a:fld>
            <a:endParaRPr lang="en-US"/>
          </a:p>
        </p:txBody>
      </p:sp>
      <p:sp>
        <p:nvSpPr>
          <p:cNvPr id="5" name="Footer Placeholder 4">
            <a:extLst>
              <a:ext uri="{FF2B5EF4-FFF2-40B4-BE49-F238E27FC236}">
                <a16:creationId xmlns:a16="http://schemas.microsoft.com/office/drawing/2014/main" id="{E4C1AC95-1D42-4687-8DF8-0026E18840C5}"/>
              </a:ext>
            </a:extLst>
          </p:cNvPr>
          <p:cNvSpPr>
            <a:spLocks noGrp="1"/>
          </p:cNvSpPr>
          <p:nvPr>
            <p:ph type="ftr" sz="quarter" idx="11"/>
          </p:nvPr>
        </p:nvSpPr>
        <p:spPr/>
        <p:txBody>
          <a:bodyPr/>
          <a:lstStyle/>
          <a:p>
            <a:r>
              <a:rPr lang="en-US"/>
              <a:t>Empowering School Success Through Technology</a:t>
            </a:r>
          </a:p>
        </p:txBody>
      </p:sp>
      <p:sp>
        <p:nvSpPr>
          <p:cNvPr id="6" name="Slide Number Placeholder 5">
            <a:extLst>
              <a:ext uri="{FF2B5EF4-FFF2-40B4-BE49-F238E27FC236}">
                <a16:creationId xmlns:a16="http://schemas.microsoft.com/office/drawing/2014/main" id="{17891022-4331-4269-B393-083DFD063040}"/>
              </a:ext>
            </a:extLst>
          </p:cNvPr>
          <p:cNvSpPr>
            <a:spLocks noGrp="1"/>
          </p:cNvSpPr>
          <p:nvPr>
            <p:ph type="sldNum" sz="quarter" idx="12"/>
          </p:nvPr>
        </p:nvSpPr>
        <p:spPr/>
        <p:txBody>
          <a:bodyPr/>
          <a:lstStyle/>
          <a:p>
            <a:fld id="{1E936F2E-7BA7-4DAB-BA60-1FC935EEF7FB}" type="slidenum">
              <a:rPr lang="en-US" smtClean="0"/>
              <a:t>‹#›</a:t>
            </a:fld>
            <a:endParaRPr lang="en-US"/>
          </a:p>
        </p:txBody>
      </p:sp>
    </p:spTree>
    <p:extLst>
      <p:ext uri="{BB962C8B-B14F-4D97-AF65-F5344CB8AC3E}">
        <p14:creationId xmlns:p14="http://schemas.microsoft.com/office/powerpoint/2010/main" val="36661131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D0C6FD-E2BE-4DEA-BE4D-6BFACDB9B40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0B643CB-25F2-47D7-A5BA-DD94FFE9DA68}"/>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151543E-46EF-4ED3-B72C-8E67DB706C2F}"/>
              </a:ext>
            </a:extLst>
          </p:cNvPr>
          <p:cNvSpPr>
            <a:spLocks noGrp="1"/>
          </p:cNvSpPr>
          <p:nvPr>
            <p:ph type="dt" sz="half" idx="10"/>
          </p:nvPr>
        </p:nvSpPr>
        <p:spPr/>
        <p:txBody>
          <a:bodyPr/>
          <a:lstStyle/>
          <a:p>
            <a:fld id="{6DA3D573-8BD3-4EA8-A553-7B2B7175DEC7}" type="datetime1">
              <a:rPr lang="en-US" smtClean="0"/>
              <a:t>7/22/2019</a:t>
            </a:fld>
            <a:endParaRPr lang="en-US"/>
          </a:p>
        </p:txBody>
      </p:sp>
      <p:sp>
        <p:nvSpPr>
          <p:cNvPr id="5" name="Footer Placeholder 4">
            <a:extLst>
              <a:ext uri="{FF2B5EF4-FFF2-40B4-BE49-F238E27FC236}">
                <a16:creationId xmlns:a16="http://schemas.microsoft.com/office/drawing/2014/main" id="{26229335-B1C2-4208-8A9D-F2573F047429}"/>
              </a:ext>
            </a:extLst>
          </p:cNvPr>
          <p:cNvSpPr>
            <a:spLocks noGrp="1"/>
          </p:cNvSpPr>
          <p:nvPr>
            <p:ph type="ftr" sz="quarter" idx="11"/>
          </p:nvPr>
        </p:nvSpPr>
        <p:spPr/>
        <p:txBody>
          <a:bodyPr/>
          <a:lstStyle/>
          <a:p>
            <a:r>
              <a:rPr lang="en-US"/>
              <a:t>Empowering School Success Through Technology</a:t>
            </a:r>
          </a:p>
        </p:txBody>
      </p:sp>
      <p:sp>
        <p:nvSpPr>
          <p:cNvPr id="6" name="Slide Number Placeholder 5">
            <a:extLst>
              <a:ext uri="{FF2B5EF4-FFF2-40B4-BE49-F238E27FC236}">
                <a16:creationId xmlns:a16="http://schemas.microsoft.com/office/drawing/2014/main" id="{60271747-9703-4965-A87D-DEE6843CA2BC}"/>
              </a:ext>
            </a:extLst>
          </p:cNvPr>
          <p:cNvSpPr>
            <a:spLocks noGrp="1"/>
          </p:cNvSpPr>
          <p:nvPr>
            <p:ph type="sldNum" sz="quarter" idx="12"/>
          </p:nvPr>
        </p:nvSpPr>
        <p:spPr/>
        <p:txBody>
          <a:bodyPr/>
          <a:lstStyle/>
          <a:p>
            <a:fld id="{1E936F2E-7BA7-4DAB-BA60-1FC935EEF7FB}" type="slidenum">
              <a:rPr lang="en-US" smtClean="0"/>
              <a:t>‹#›</a:t>
            </a:fld>
            <a:endParaRPr lang="en-US"/>
          </a:p>
        </p:txBody>
      </p:sp>
    </p:spTree>
    <p:extLst>
      <p:ext uri="{BB962C8B-B14F-4D97-AF65-F5344CB8AC3E}">
        <p14:creationId xmlns:p14="http://schemas.microsoft.com/office/powerpoint/2010/main" val="15809708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B40332-8C96-4DF3-B034-520710368B4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AF84996-1409-494F-A3A4-2DA415B1E3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27B867E-C4FD-4C30-B609-02F515390B08}"/>
              </a:ext>
            </a:extLst>
          </p:cNvPr>
          <p:cNvSpPr>
            <a:spLocks noGrp="1"/>
          </p:cNvSpPr>
          <p:nvPr>
            <p:ph type="dt" sz="half" idx="10"/>
          </p:nvPr>
        </p:nvSpPr>
        <p:spPr/>
        <p:txBody>
          <a:bodyPr/>
          <a:lstStyle/>
          <a:p>
            <a:fld id="{89C15DB1-8679-4F81-A632-03E04C0594B2}" type="datetime1">
              <a:rPr lang="en-US" smtClean="0"/>
              <a:t>7/22/2019</a:t>
            </a:fld>
            <a:endParaRPr lang="en-US"/>
          </a:p>
        </p:txBody>
      </p:sp>
      <p:sp>
        <p:nvSpPr>
          <p:cNvPr id="5" name="Footer Placeholder 4">
            <a:extLst>
              <a:ext uri="{FF2B5EF4-FFF2-40B4-BE49-F238E27FC236}">
                <a16:creationId xmlns:a16="http://schemas.microsoft.com/office/drawing/2014/main" id="{E786B0D7-8807-402A-8F14-375FFD1C1488}"/>
              </a:ext>
            </a:extLst>
          </p:cNvPr>
          <p:cNvSpPr>
            <a:spLocks noGrp="1"/>
          </p:cNvSpPr>
          <p:nvPr>
            <p:ph type="ftr" sz="quarter" idx="11"/>
          </p:nvPr>
        </p:nvSpPr>
        <p:spPr/>
        <p:txBody>
          <a:bodyPr/>
          <a:lstStyle/>
          <a:p>
            <a:r>
              <a:rPr lang="en-US"/>
              <a:t>Empowering School Success Through Technology</a:t>
            </a:r>
          </a:p>
        </p:txBody>
      </p:sp>
      <p:sp>
        <p:nvSpPr>
          <p:cNvPr id="6" name="Slide Number Placeholder 5">
            <a:extLst>
              <a:ext uri="{FF2B5EF4-FFF2-40B4-BE49-F238E27FC236}">
                <a16:creationId xmlns:a16="http://schemas.microsoft.com/office/drawing/2014/main" id="{65A4103D-A951-44E2-A2FA-780CE4AEE15B}"/>
              </a:ext>
            </a:extLst>
          </p:cNvPr>
          <p:cNvSpPr>
            <a:spLocks noGrp="1"/>
          </p:cNvSpPr>
          <p:nvPr>
            <p:ph type="sldNum" sz="quarter" idx="12"/>
          </p:nvPr>
        </p:nvSpPr>
        <p:spPr/>
        <p:txBody>
          <a:bodyPr/>
          <a:lstStyle/>
          <a:p>
            <a:fld id="{1E936F2E-7BA7-4DAB-BA60-1FC935EEF7FB}" type="slidenum">
              <a:rPr lang="en-US" smtClean="0"/>
              <a:t>‹#›</a:t>
            </a:fld>
            <a:endParaRPr lang="en-US"/>
          </a:p>
        </p:txBody>
      </p:sp>
    </p:spTree>
    <p:extLst>
      <p:ext uri="{BB962C8B-B14F-4D97-AF65-F5344CB8AC3E}">
        <p14:creationId xmlns:p14="http://schemas.microsoft.com/office/powerpoint/2010/main" val="595344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9697B-7192-413A-9199-6FFEBBC3599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F0E789D-62D0-4C83-BA12-6CE02264F3F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118E9822-8B34-4756-9FCE-A6FF9748D3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83AAE7F-018F-4D3A-AAA7-04D0EBFC165F}"/>
              </a:ext>
            </a:extLst>
          </p:cNvPr>
          <p:cNvSpPr>
            <a:spLocks noGrp="1"/>
          </p:cNvSpPr>
          <p:nvPr>
            <p:ph type="dt" sz="half" idx="10"/>
          </p:nvPr>
        </p:nvSpPr>
        <p:spPr/>
        <p:txBody>
          <a:bodyPr/>
          <a:lstStyle/>
          <a:p>
            <a:fld id="{7BAD4347-45E3-46EB-9A56-9F97424C3C65}" type="datetime1">
              <a:rPr lang="en-US" smtClean="0"/>
              <a:t>7/22/2019</a:t>
            </a:fld>
            <a:endParaRPr lang="en-US"/>
          </a:p>
        </p:txBody>
      </p:sp>
      <p:sp>
        <p:nvSpPr>
          <p:cNvPr id="6" name="Footer Placeholder 5">
            <a:extLst>
              <a:ext uri="{FF2B5EF4-FFF2-40B4-BE49-F238E27FC236}">
                <a16:creationId xmlns:a16="http://schemas.microsoft.com/office/drawing/2014/main" id="{B6C08F68-1B0B-4E2F-B504-674323B47DF6}"/>
              </a:ext>
            </a:extLst>
          </p:cNvPr>
          <p:cNvSpPr>
            <a:spLocks noGrp="1"/>
          </p:cNvSpPr>
          <p:nvPr>
            <p:ph type="ftr" sz="quarter" idx="11"/>
          </p:nvPr>
        </p:nvSpPr>
        <p:spPr/>
        <p:txBody>
          <a:bodyPr/>
          <a:lstStyle/>
          <a:p>
            <a:r>
              <a:rPr lang="en-US"/>
              <a:t>Empowering School Success Through Technology</a:t>
            </a:r>
          </a:p>
        </p:txBody>
      </p:sp>
      <p:sp>
        <p:nvSpPr>
          <p:cNvPr id="7" name="Slide Number Placeholder 6">
            <a:extLst>
              <a:ext uri="{FF2B5EF4-FFF2-40B4-BE49-F238E27FC236}">
                <a16:creationId xmlns:a16="http://schemas.microsoft.com/office/drawing/2014/main" id="{E4EA61C1-A9EE-45A2-93B5-87A545A47035}"/>
              </a:ext>
            </a:extLst>
          </p:cNvPr>
          <p:cNvSpPr>
            <a:spLocks noGrp="1"/>
          </p:cNvSpPr>
          <p:nvPr>
            <p:ph type="sldNum" sz="quarter" idx="12"/>
          </p:nvPr>
        </p:nvSpPr>
        <p:spPr/>
        <p:txBody>
          <a:bodyPr/>
          <a:lstStyle/>
          <a:p>
            <a:fld id="{1E936F2E-7BA7-4DAB-BA60-1FC935EEF7FB}" type="slidenum">
              <a:rPr lang="en-US" smtClean="0"/>
              <a:t>‹#›</a:t>
            </a:fld>
            <a:endParaRPr lang="en-US"/>
          </a:p>
        </p:txBody>
      </p:sp>
    </p:spTree>
    <p:extLst>
      <p:ext uri="{BB962C8B-B14F-4D97-AF65-F5344CB8AC3E}">
        <p14:creationId xmlns:p14="http://schemas.microsoft.com/office/powerpoint/2010/main" val="16129476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BD1C87-D2B5-40C6-8CFA-1D6CDCF1BC07}"/>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D275BB5-BE40-4994-86DF-F92F6A45703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3C4A372-1F0C-4883-8DC1-5DF299E800C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09DB809-2783-4293-99EE-E5AF911506A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0B4FDF6-8FF6-4192-AA61-4180376D2EB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AE012E-B034-4C3E-BC51-90267A75CBE1}"/>
              </a:ext>
            </a:extLst>
          </p:cNvPr>
          <p:cNvSpPr>
            <a:spLocks noGrp="1"/>
          </p:cNvSpPr>
          <p:nvPr>
            <p:ph type="dt" sz="half" idx="10"/>
          </p:nvPr>
        </p:nvSpPr>
        <p:spPr/>
        <p:txBody>
          <a:bodyPr/>
          <a:lstStyle/>
          <a:p>
            <a:fld id="{529C6453-701C-4031-A7F5-58453245AD22}" type="datetime1">
              <a:rPr lang="en-US" smtClean="0"/>
              <a:t>7/22/2019</a:t>
            </a:fld>
            <a:endParaRPr lang="en-US"/>
          </a:p>
        </p:txBody>
      </p:sp>
      <p:sp>
        <p:nvSpPr>
          <p:cNvPr id="8" name="Footer Placeholder 7">
            <a:extLst>
              <a:ext uri="{FF2B5EF4-FFF2-40B4-BE49-F238E27FC236}">
                <a16:creationId xmlns:a16="http://schemas.microsoft.com/office/drawing/2014/main" id="{0F318E33-5928-4A55-AA66-6488B4D084ED}"/>
              </a:ext>
            </a:extLst>
          </p:cNvPr>
          <p:cNvSpPr>
            <a:spLocks noGrp="1"/>
          </p:cNvSpPr>
          <p:nvPr>
            <p:ph type="ftr" sz="quarter" idx="11"/>
          </p:nvPr>
        </p:nvSpPr>
        <p:spPr/>
        <p:txBody>
          <a:bodyPr/>
          <a:lstStyle/>
          <a:p>
            <a:r>
              <a:rPr lang="en-US"/>
              <a:t>Empowering School Success Through Technology</a:t>
            </a:r>
          </a:p>
        </p:txBody>
      </p:sp>
      <p:sp>
        <p:nvSpPr>
          <p:cNvPr id="9" name="Slide Number Placeholder 8">
            <a:extLst>
              <a:ext uri="{FF2B5EF4-FFF2-40B4-BE49-F238E27FC236}">
                <a16:creationId xmlns:a16="http://schemas.microsoft.com/office/drawing/2014/main" id="{B083042A-DFB2-483B-AF6E-27D756226A49}"/>
              </a:ext>
            </a:extLst>
          </p:cNvPr>
          <p:cNvSpPr>
            <a:spLocks noGrp="1"/>
          </p:cNvSpPr>
          <p:nvPr>
            <p:ph type="sldNum" sz="quarter" idx="12"/>
          </p:nvPr>
        </p:nvSpPr>
        <p:spPr/>
        <p:txBody>
          <a:bodyPr/>
          <a:lstStyle/>
          <a:p>
            <a:fld id="{1E936F2E-7BA7-4DAB-BA60-1FC935EEF7FB}" type="slidenum">
              <a:rPr lang="en-US" smtClean="0"/>
              <a:t>‹#›</a:t>
            </a:fld>
            <a:endParaRPr lang="en-US"/>
          </a:p>
        </p:txBody>
      </p:sp>
    </p:spTree>
    <p:extLst>
      <p:ext uri="{BB962C8B-B14F-4D97-AF65-F5344CB8AC3E}">
        <p14:creationId xmlns:p14="http://schemas.microsoft.com/office/powerpoint/2010/main" val="2812084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4141BD-6989-4594-B0F0-7D752B90A81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0C235880-9303-4111-83AC-B111BD05A1C7}"/>
              </a:ext>
            </a:extLst>
          </p:cNvPr>
          <p:cNvSpPr>
            <a:spLocks noGrp="1"/>
          </p:cNvSpPr>
          <p:nvPr>
            <p:ph type="dt" sz="half" idx="10"/>
          </p:nvPr>
        </p:nvSpPr>
        <p:spPr/>
        <p:txBody>
          <a:bodyPr/>
          <a:lstStyle/>
          <a:p>
            <a:fld id="{8049EA0A-3EB3-46EE-87EA-7782F84C3CDC}" type="datetime1">
              <a:rPr lang="en-US" smtClean="0"/>
              <a:t>7/22/2019</a:t>
            </a:fld>
            <a:endParaRPr lang="en-US"/>
          </a:p>
        </p:txBody>
      </p:sp>
      <p:sp>
        <p:nvSpPr>
          <p:cNvPr id="4" name="Footer Placeholder 3">
            <a:extLst>
              <a:ext uri="{FF2B5EF4-FFF2-40B4-BE49-F238E27FC236}">
                <a16:creationId xmlns:a16="http://schemas.microsoft.com/office/drawing/2014/main" id="{90FFDE5D-52FD-48F1-A8B5-687F95B6C3D6}"/>
              </a:ext>
            </a:extLst>
          </p:cNvPr>
          <p:cNvSpPr>
            <a:spLocks noGrp="1"/>
          </p:cNvSpPr>
          <p:nvPr>
            <p:ph type="ftr" sz="quarter" idx="11"/>
          </p:nvPr>
        </p:nvSpPr>
        <p:spPr/>
        <p:txBody>
          <a:bodyPr/>
          <a:lstStyle/>
          <a:p>
            <a:r>
              <a:rPr lang="en-US"/>
              <a:t>Empowering School Success Through Technology</a:t>
            </a:r>
          </a:p>
        </p:txBody>
      </p:sp>
      <p:sp>
        <p:nvSpPr>
          <p:cNvPr id="5" name="Slide Number Placeholder 4">
            <a:extLst>
              <a:ext uri="{FF2B5EF4-FFF2-40B4-BE49-F238E27FC236}">
                <a16:creationId xmlns:a16="http://schemas.microsoft.com/office/drawing/2014/main" id="{FC418F3F-C0F2-4CA1-9F9C-03DD49A6DBEE}"/>
              </a:ext>
            </a:extLst>
          </p:cNvPr>
          <p:cNvSpPr>
            <a:spLocks noGrp="1"/>
          </p:cNvSpPr>
          <p:nvPr>
            <p:ph type="sldNum" sz="quarter" idx="12"/>
          </p:nvPr>
        </p:nvSpPr>
        <p:spPr/>
        <p:txBody>
          <a:bodyPr/>
          <a:lstStyle/>
          <a:p>
            <a:fld id="{1E936F2E-7BA7-4DAB-BA60-1FC935EEF7FB}" type="slidenum">
              <a:rPr lang="en-US" smtClean="0"/>
              <a:t>‹#›</a:t>
            </a:fld>
            <a:endParaRPr lang="en-US"/>
          </a:p>
        </p:txBody>
      </p:sp>
    </p:spTree>
    <p:extLst>
      <p:ext uri="{BB962C8B-B14F-4D97-AF65-F5344CB8AC3E}">
        <p14:creationId xmlns:p14="http://schemas.microsoft.com/office/powerpoint/2010/main" val="7797219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44672BC-861E-4B4F-9981-35BDAE662428}"/>
              </a:ext>
            </a:extLst>
          </p:cNvPr>
          <p:cNvSpPr>
            <a:spLocks noGrp="1"/>
          </p:cNvSpPr>
          <p:nvPr>
            <p:ph type="dt" sz="half" idx="10"/>
          </p:nvPr>
        </p:nvSpPr>
        <p:spPr/>
        <p:txBody>
          <a:bodyPr/>
          <a:lstStyle/>
          <a:p>
            <a:fld id="{09AA0CF0-45FC-49EA-80D6-61678ED83E0E}" type="datetime1">
              <a:rPr lang="en-US" smtClean="0"/>
              <a:t>7/22/2019</a:t>
            </a:fld>
            <a:endParaRPr lang="en-US"/>
          </a:p>
        </p:txBody>
      </p:sp>
      <p:sp>
        <p:nvSpPr>
          <p:cNvPr id="3" name="Footer Placeholder 2">
            <a:extLst>
              <a:ext uri="{FF2B5EF4-FFF2-40B4-BE49-F238E27FC236}">
                <a16:creationId xmlns:a16="http://schemas.microsoft.com/office/drawing/2014/main" id="{CCCDF519-CDE0-48C8-9FF3-FA882F89EDD9}"/>
              </a:ext>
            </a:extLst>
          </p:cNvPr>
          <p:cNvSpPr>
            <a:spLocks noGrp="1"/>
          </p:cNvSpPr>
          <p:nvPr>
            <p:ph type="ftr" sz="quarter" idx="11"/>
          </p:nvPr>
        </p:nvSpPr>
        <p:spPr/>
        <p:txBody>
          <a:bodyPr/>
          <a:lstStyle/>
          <a:p>
            <a:r>
              <a:rPr lang="en-US"/>
              <a:t>Empowering School Success Through Technology</a:t>
            </a:r>
          </a:p>
        </p:txBody>
      </p:sp>
      <p:sp>
        <p:nvSpPr>
          <p:cNvPr id="4" name="Slide Number Placeholder 3">
            <a:extLst>
              <a:ext uri="{FF2B5EF4-FFF2-40B4-BE49-F238E27FC236}">
                <a16:creationId xmlns:a16="http://schemas.microsoft.com/office/drawing/2014/main" id="{0EF69260-5315-4D72-AC76-EB6BED9EEAC8}"/>
              </a:ext>
            </a:extLst>
          </p:cNvPr>
          <p:cNvSpPr>
            <a:spLocks noGrp="1"/>
          </p:cNvSpPr>
          <p:nvPr>
            <p:ph type="sldNum" sz="quarter" idx="12"/>
          </p:nvPr>
        </p:nvSpPr>
        <p:spPr/>
        <p:txBody>
          <a:bodyPr/>
          <a:lstStyle/>
          <a:p>
            <a:fld id="{1E936F2E-7BA7-4DAB-BA60-1FC935EEF7FB}" type="slidenum">
              <a:rPr lang="en-US" smtClean="0"/>
              <a:t>‹#›</a:t>
            </a:fld>
            <a:endParaRPr lang="en-US"/>
          </a:p>
        </p:txBody>
      </p:sp>
    </p:spTree>
    <p:extLst>
      <p:ext uri="{BB962C8B-B14F-4D97-AF65-F5344CB8AC3E}">
        <p14:creationId xmlns:p14="http://schemas.microsoft.com/office/powerpoint/2010/main" val="6196455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E38844-C4B9-48F6-B0B7-E272ACFE694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ABF0DE2-58F3-4FF5-9B45-6D21A43AB7F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B78EB36-CD84-4718-A55D-CB2BD9066A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DF68981-CEFA-4468-A199-A81C64392371}"/>
              </a:ext>
            </a:extLst>
          </p:cNvPr>
          <p:cNvSpPr>
            <a:spLocks noGrp="1"/>
          </p:cNvSpPr>
          <p:nvPr>
            <p:ph type="dt" sz="half" idx="10"/>
          </p:nvPr>
        </p:nvSpPr>
        <p:spPr/>
        <p:txBody>
          <a:bodyPr/>
          <a:lstStyle/>
          <a:p>
            <a:fld id="{0D0A03BA-4289-4F4B-97B0-918B1B9281AF}" type="datetime1">
              <a:rPr lang="en-US" smtClean="0"/>
              <a:t>7/22/2019</a:t>
            </a:fld>
            <a:endParaRPr lang="en-US"/>
          </a:p>
        </p:txBody>
      </p:sp>
      <p:sp>
        <p:nvSpPr>
          <p:cNvPr id="6" name="Footer Placeholder 5">
            <a:extLst>
              <a:ext uri="{FF2B5EF4-FFF2-40B4-BE49-F238E27FC236}">
                <a16:creationId xmlns:a16="http://schemas.microsoft.com/office/drawing/2014/main" id="{A5B1C12D-6DBF-4E2E-BFB2-D6DBFBC80A58}"/>
              </a:ext>
            </a:extLst>
          </p:cNvPr>
          <p:cNvSpPr>
            <a:spLocks noGrp="1"/>
          </p:cNvSpPr>
          <p:nvPr>
            <p:ph type="ftr" sz="quarter" idx="11"/>
          </p:nvPr>
        </p:nvSpPr>
        <p:spPr/>
        <p:txBody>
          <a:bodyPr/>
          <a:lstStyle/>
          <a:p>
            <a:r>
              <a:rPr lang="en-US"/>
              <a:t>Empowering School Success Through Technology</a:t>
            </a:r>
          </a:p>
        </p:txBody>
      </p:sp>
      <p:sp>
        <p:nvSpPr>
          <p:cNvPr id="7" name="Slide Number Placeholder 6">
            <a:extLst>
              <a:ext uri="{FF2B5EF4-FFF2-40B4-BE49-F238E27FC236}">
                <a16:creationId xmlns:a16="http://schemas.microsoft.com/office/drawing/2014/main" id="{12815770-36D4-44C1-8F2C-7E4B90502E1F}"/>
              </a:ext>
            </a:extLst>
          </p:cNvPr>
          <p:cNvSpPr>
            <a:spLocks noGrp="1"/>
          </p:cNvSpPr>
          <p:nvPr>
            <p:ph type="sldNum" sz="quarter" idx="12"/>
          </p:nvPr>
        </p:nvSpPr>
        <p:spPr/>
        <p:txBody>
          <a:bodyPr/>
          <a:lstStyle/>
          <a:p>
            <a:fld id="{1E936F2E-7BA7-4DAB-BA60-1FC935EEF7FB}" type="slidenum">
              <a:rPr lang="en-US" smtClean="0"/>
              <a:t>‹#›</a:t>
            </a:fld>
            <a:endParaRPr lang="en-US"/>
          </a:p>
        </p:txBody>
      </p:sp>
    </p:spTree>
    <p:extLst>
      <p:ext uri="{BB962C8B-B14F-4D97-AF65-F5344CB8AC3E}">
        <p14:creationId xmlns:p14="http://schemas.microsoft.com/office/powerpoint/2010/main" val="34359108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C1C99C-3891-4CF8-A785-8A0A76A377D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D94C349-6F58-4283-9FBD-D4A49239875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49307012-96E0-480B-989A-4E1410B4F70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87B41A7-23D5-45E6-9520-4821AC2A57AF}"/>
              </a:ext>
            </a:extLst>
          </p:cNvPr>
          <p:cNvSpPr>
            <a:spLocks noGrp="1"/>
          </p:cNvSpPr>
          <p:nvPr>
            <p:ph type="dt" sz="half" idx="10"/>
          </p:nvPr>
        </p:nvSpPr>
        <p:spPr/>
        <p:txBody>
          <a:bodyPr/>
          <a:lstStyle/>
          <a:p>
            <a:fld id="{0A9510BC-990A-46DD-BCC3-2539C97508ED}" type="datetime1">
              <a:rPr lang="en-US" smtClean="0"/>
              <a:t>7/22/2019</a:t>
            </a:fld>
            <a:endParaRPr lang="en-US"/>
          </a:p>
        </p:txBody>
      </p:sp>
      <p:sp>
        <p:nvSpPr>
          <p:cNvPr id="6" name="Footer Placeholder 5">
            <a:extLst>
              <a:ext uri="{FF2B5EF4-FFF2-40B4-BE49-F238E27FC236}">
                <a16:creationId xmlns:a16="http://schemas.microsoft.com/office/drawing/2014/main" id="{D7920901-5070-41B0-9947-2DD749C5A71D}"/>
              </a:ext>
            </a:extLst>
          </p:cNvPr>
          <p:cNvSpPr>
            <a:spLocks noGrp="1"/>
          </p:cNvSpPr>
          <p:nvPr>
            <p:ph type="ftr" sz="quarter" idx="11"/>
          </p:nvPr>
        </p:nvSpPr>
        <p:spPr/>
        <p:txBody>
          <a:bodyPr/>
          <a:lstStyle/>
          <a:p>
            <a:r>
              <a:rPr lang="en-US"/>
              <a:t>Empowering School Success Through Technology</a:t>
            </a:r>
          </a:p>
        </p:txBody>
      </p:sp>
      <p:sp>
        <p:nvSpPr>
          <p:cNvPr id="7" name="Slide Number Placeholder 6">
            <a:extLst>
              <a:ext uri="{FF2B5EF4-FFF2-40B4-BE49-F238E27FC236}">
                <a16:creationId xmlns:a16="http://schemas.microsoft.com/office/drawing/2014/main" id="{DBF263FC-027F-47A6-977E-204158ACBA48}"/>
              </a:ext>
            </a:extLst>
          </p:cNvPr>
          <p:cNvSpPr>
            <a:spLocks noGrp="1"/>
          </p:cNvSpPr>
          <p:nvPr>
            <p:ph type="sldNum" sz="quarter" idx="12"/>
          </p:nvPr>
        </p:nvSpPr>
        <p:spPr/>
        <p:txBody>
          <a:bodyPr/>
          <a:lstStyle/>
          <a:p>
            <a:fld id="{1E936F2E-7BA7-4DAB-BA60-1FC935EEF7FB}" type="slidenum">
              <a:rPr lang="en-US" smtClean="0"/>
              <a:t>‹#›</a:t>
            </a:fld>
            <a:endParaRPr lang="en-US"/>
          </a:p>
        </p:txBody>
      </p:sp>
    </p:spTree>
    <p:extLst>
      <p:ext uri="{BB962C8B-B14F-4D97-AF65-F5344CB8AC3E}">
        <p14:creationId xmlns:p14="http://schemas.microsoft.com/office/powerpoint/2010/main" val="36097156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C34E5C-CAE5-4F03-8298-C330EE728CE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69A0387-E8E6-46D1-944F-B9679EF347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F3FE224-A2D1-4162-87D0-2262F4D5C8F4}"/>
              </a:ext>
            </a:extLst>
          </p:cNvPr>
          <p:cNvSpPr>
            <a:spLocks noGrp="1"/>
          </p:cNvSpPr>
          <p:nvPr>
            <p:ph type="dt" sz="half" idx="10"/>
          </p:nvPr>
        </p:nvSpPr>
        <p:spPr/>
        <p:txBody>
          <a:bodyPr/>
          <a:lstStyle/>
          <a:p>
            <a:fld id="{77241D18-923D-45CA-B857-6B5F1B0E632F}" type="datetime1">
              <a:rPr lang="en-US" smtClean="0"/>
              <a:t>7/22/2019</a:t>
            </a:fld>
            <a:endParaRPr lang="en-US"/>
          </a:p>
        </p:txBody>
      </p:sp>
      <p:sp>
        <p:nvSpPr>
          <p:cNvPr id="5" name="Footer Placeholder 4">
            <a:extLst>
              <a:ext uri="{FF2B5EF4-FFF2-40B4-BE49-F238E27FC236}">
                <a16:creationId xmlns:a16="http://schemas.microsoft.com/office/drawing/2014/main" id="{BE4FEEE3-6A16-4DD7-949A-DE4C9F05DD10}"/>
              </a:ext>
            </a:extLst>
          </p:cNvPr>
          <p:cNvSpPr>
            <a:spLocks noGrp="1"/>
          </p:cNvSpPr>
          <p:nvPr>
            <p:ph type="ftr" sz="quarter" idx="11"/>
          </p:nvPr>
        </p:nvSpPr>
        <p:spPr/>
        <p:txBody>
          <a:bodyPr/>
          <a:lstStyle/>
          <a:p>
            <a:r>
              <a:rPr lang="en-US"/>
              <a:t>Empowering School Success Through Technology</a:t>
            </a:r>
          </a:p>
        </p:txBody>
      </p:sp>
      <p:sp>
        <p:nvSpPr>
          <p:cNvPr id="6" name="Slide Number Placeholder 5">
            <a:extLst>
              <a:ext uri="{FF2B5EF4-FFF2-40B4-BE49-F238E27FC236}">
                <a16:creationId xmlns:a16="http://schemas.microsoft.com/office/drawing/2014/main" id="{1D2C0825-B5E5-404D-A8F2-4B206BB99B32}"/>
              </a:ext>
            </a:extLst>
          </p:cNvPr>
          <p:cNvSpPr>
            <a:spLocks noGrp="1"/>
          </p:cNvSpPr>
          <p:nvPr>
            <p:ph type="sldNum" sz="quarter" idx="12"/>
          </p:nvPr>
        </p:nvSpPr>
        <p:spPr/>
        <p:txBody>
          <a:bodyPr/>
          <a:lstStyle/>
          <a:p>
            <a:fld id="{1E936F2E-7BA7-4DAB-BA60-1FC935EEF7FB}" type="slidenum">
              <a:rPr lang="en-US" smtClean="0"/>
              <a:t>‹#›</a:t>
            </a:fld>
            <a:endParaRPr lang="en-US"/>
          </a:p>
        </p:txBody>
      </p:sp>
    </p:spTree>
    <p:extLst>
      <p:ext uri="{BB962C8B-B14F-4D97-AF65-F5344CB8AC3E}">
        <p14:creationId xmlns:p14="http://schemas.microsoft.com/office/powerpoint/2010/main" val="71459853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8B6D262-C85F-462D-9854-9D2C187AFDB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24C3A565-817A-4EE6-AD7D-1BDCCAB3B95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1528D52-2635-44E8-B5AF-D914D6E8FF03}"/>
              </a:ext>
            </a:extLst>
          </p:cNvPr>
          <p:cNvSpPr>
            <a:spLocks noGrp="1"/>
          </p:cNvSpPr>
          <p:nvPr>
            <p:ph type="dt" sz="half" idx="10"/>
          </p:nvPr>
        </p:nvSpPr>
        <p:spPr/>
        <p:txBody>
          <a:bodyPr/>
          <a:lstStyle/>
          <a:p>
            <a:fld id="{EA9E4A84-5415-4183-9F48-931A2DCC3FB9}" type="datetime1">
              <a:rPr lang="en-US" smtClean="0"/>
              <a:t>7/22/2019</a:t>
            </a:fld>
            <a:endParaRPr lang="en-US"/>
          </a:p>
        </p:txBody>
      </p:sp>
      <p:sp>
        <p:nvSpPr>
          <p:cNvPr id="5" name="Footer Placeholder 4">
            <a:extLst>
              <a:ext uri="{FF2B5EF4-FFF2-40B4-BE49-F238E27FC236}">
                <a16:creationId xmlns:a16="http://schemas.microsoft.com/office/drawing/2014/main" id="{190689E1-856D-4AE3-AD97-71E3A4D8A5A7}"/>
              </a:ext>
            </a:extLst>
          </p:cNvPr>
          <p:cNvSpPr>
            <a:spLocks noGrp="1"/>
          </p:cNvSpPr>
          <p:nvPr>
            <p:ph type="ftr" sz="quarter" idx="11"/>
          </p:nvPr>
        </p:nvSpPr>
        <p:spPr/>
        <p:txBody>
          <a:bodyPr/>
          <a:lstStyle/>
          <a:p>
            <a:r>
              <a:rPr lang="en-US"/>
              <a:t>Empowering School Success Through Technology</a:t>
            </a:r>
          </a:p>
        </p:txBody>
      </p:sp>
      <p:sp>
        <p:nvSpPr>
          <p:cNvPr id="6" name="Slide Number Placeholder 5">
            <a:extLst>
              <a:ext uri="{FF2B5EF4-FFF2-40B4-BE49-F238E27FC236}">
                <a16:creationId xmlns:a16="http://schemas.microsoft.com/office/drawing/2014/main" id="{D2BF1529-DF37-4CC6-B3D1-34A8A264AD8A}"/>
              </a:ext>
            </a:extLst>
          </p:cNvPr>
          <p:cNvSpPr>
            <a:spLocks noGrp="1"/>
          </p:cNvSpPr>
          <p:nvPr>
            <p:ph type="sldNum" sz="quarter" idx="12"/>
          </p:nvPr>
        </p:nvSpPr>
        <p:spPr/>
        <p:txBody>
          <a:bodyPr/>
          <a:lstStyle/>
          <a:p>
            <a:fld id="{1E936F2E-7BA7-4DAB-BA60-1FC935EEF7FB}" type="slidenum">
              <a:rPr lang="en-US" smtClean="0"/>
              <a:t>‹#›</a:t>
            </a:fld>
            <a:endParaRPr lang="en-US"/>
          </a:p>
        </p:txBody>
      </p:sp>
    </p:spTree>
    <p:extLst>
      <p:ext uri="{BB962C8B-B14F-4D97-AF65-F5344CB8AC3E}">
        <p14:creationId xmlns:p14="http://schemas.microsoft.com/office/powerpoint/2010/main" val="2065857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A52A82-D898-4BA9-88B5-8DF2D84DCFD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54C5B8C4-5C41-4C6F-8F3E-9D0AA76C065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888B683-D21F-41B4-BC87-DADC850C86B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12FFC27-7972-4EF4-8B6C-F97E52D45D8F}" type="datetime1">
              <a:rPr lang="en-US" smtClean="0"/>
              <a:t>7/22/2019</a:t>
            </a:fld>
            <a:endParaRPr lang="en-US"/>
          </a:p>
        </p:txBody>
      </p:sp>
      <p:sp>
        <p:nvSpPr>
          <p:cNvPr id="5" name="Footer Placeholder 4">
            <a:extLst>
              <a:ext uri="{FF2B5EF4-FFF2-40B4-BE49-F238E27FC236}">
                <a16:creationId xmlns:a16="http://schemas.microsoft.com/office/drawing/2014/main" id="{A4186185-5204-436C-BEC5-E4EE1460AC3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Empowering School Success Through Technology</a:t>
            </a:r>
          </a:p>
        </p:txBody>
      </p:sp>
      <p:sp>
        <p:nvSpPr>
          <p:cNvPr id="6" name="Slide Number Placeholder 5">
            <a:extLst>
              <a:ext uri="{FF2B5EF4-FFF2-40B4-BE49-F238E27FC236}">
                <a16:creationId xmlns:a16="http://schemas.microsoft.com/office/drawing/2014/main" id="{8F0188FF-3E66-420F-B6D7-007656B792F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E936F2E-7BA7-4DAB-BA60-1FC935EEF7FB}" type="slidenum">
              <a:rPr lang="en-US" smtClean="0"/>
              <a:t>‹#›</a:t>
            </a:fld>
            <a:endParaRPr lang="en-US"/>
          </a:p>
        </p:txBody>
      </p:sp>
    </p:spTree>
    <p:extLst>
      <p:ext uri="{BB962C8B-B14F-4D97-AF65-F5344CB8AC3E}">
        <p14:creationId xmlns:p14="http://schemas.microsoft.com/office/powerpoint/2010/main" val="9421610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jpg"/><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9.svg"/></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clipart&#10;&#10;Description automatically generated">
            <a:extLst>
              <a:ext uri="{FF2B5EF4-FFF2-40B4-BE49-F238E27FC236}">
                <a16:creationId xmlns:a16="http://schemas.microsoft.com/office/drawing/2014/main" id="{1FE49104-413A-4631-84E1-942FD592E7D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6320" y="1502721"/>
            <a:ext cx="5953760" cy="3852557"/>
          </a:xfrm>
          <a:prstGeom prst="rect">
            <a:avLst/>
          </a:prstGeom>
        </p:spPr>
      </p:pic>
      <p:sp>
        <p:nvSpPr>
          <p:cNvPr id="6" name="Rectangle 5">
            <a:extLst>
              <a:ext uri="{FF2B5EF4-FFF2-40B4-BE49-F238E27FC236}">
                <a16:creationId xmlns:a16="http://schemas.microsoft.com/office/drawing/2014/main" id="{7AF11759-9440-4A9A-A81C-441E43A128AE}"/>
              </a:ext>
            </a:extLst>
          </p:cNvPr>
          <p:cNvSpPr/>
          <p:nvPr/>
        </p:nvSpPr>
        <p:spPr>
          <a:xfrm>
            <a:off x="269240" y="223520"/>
            <a:ext cx="11653520" cy="62992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D4678EB2-CFDB-45EB-814D-34CD57BCF004}"/>
              </a:ext>
            </a:extLst>
          </p:cNvPr>
          <p:cNvSpPr/>
          <p:nvPr/>
        </p:nvSpPr>
        <p:spPr>
          <a:xfrm>
            <a:off x="269240" y="6035040"/>
            <a:ext cx="11653520" cy="62992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B610AD2F-E960-4146-9C43-48A9494F464A}"/>
              </a:ext>
            </a:extLst>
          </p:cNvPr>
          <p:cNvSpPr txBox="1"/>
          <p:nvPr/>
        </p:nvSpPr>
        <p:spPr>
          <a:xfrm>
            <a:off x="7233920" y="1751616"/>
            <a:ext cx="4206240" cy="3354765"/>
          </a:xfrm>
          <a:prstGeom prst="rect">
            <a:avLst/>
          </a:prstGeom>
          <a:noFill/>
        </p:spPr>
        <p:txBody>
          <a:bodyPr wrap="square" rtlCol="0">
            <a:spAutoFit/>
          </a:bodyPr>
          <a:lstStyle/>
          <a:p>
            <a:r>
              <a:rPr lang="en-US" sz="5400" b="1" i="1" dirty="0"/>
              <a:t>The Big Ideas</a:t>
            </a:r>
          </a:p>
          <a:p>
            <a:r>
              <a:rPr lang="en-US" sz="4400" b="1" i="1" dirty="0"/>
              <a:t>Roadmap 19-20 </a:t>
            </a:r>
          </a:p>
          <a:p>
            <a:endParaRPr lang="en-US" dirty="0"/>
          </a:p>
          <a:p>
            <a:endParaRPr lang="en-US" dirty="0"/>
          </a:p>
          <a:p>
            <a:endParaRPr lang="en-US" dirty="0"/>
          </a:p>
          <a:p>
            <a:r>
              <a:rPr lang="en-US" sz="2000" i="1" dirty="0"/>
              <a:t>How can the Tech Department help to increase student engagement and student achievement?</a:t>
            </a:r>
          </a:p>
        </p:txBody>
      </p:sp>
    </p:spTree>
    <p:extLst>
      <p:ext uri="{BB962C8B-B14F-4D97-AF65-F5344CB8AC3E}">
        <p14:creationId xmlns:p14="http://schemas.microsoft.com/office/powerpoint/2010/main" val="11841463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E25B0D-1F22-463C-8DEB-C6DC4C13375B}"/>
              </a:ext>
            </a:extLst>
          </p:cNvPr>
          <p:cNvSpPr/>
          <p:nvPr/>
        </p:nvSpPr>
        <p:spPr>
          <a:xfrm>
            <a:off x="213360" y="172720"/>
            <a:ext cx="447040" cy="6512560"/>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clipart&#10;&#10;Description automatically generated">
            <a:extLst>
              <a:ext uri="{FF2B5EF4-FFF2-40B4-BE49-F238E27FC236}">
                <a16:creationId xmlns:a16="http://schemas.microsoft.com/office/drawing/2014/main" id="{42C8C371-4D68-4734-9190-C32836777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280" y="172720"/>
            <a:ext cx="2092960" cy="1354312"/>
          </a:xfrm>
          <a:prstGeom prst="rect">
            <a:avLst/>
          </a:prstGeom>
        </p:spPr>
      </p:pic>
      <p:sp>
        <p:nvSpPr>
          <p:cNvPr id="6" name="Footer Placeholder 5">
            <a:extLst>
              <a:ext uri="{FF2B5EF4-FFF2-40B4-BE49-F238E27FC236}">
                <a16:creationId xmlns:a16="http://schemas.microsoft.com/office/drawing/2014/main" id="{1B55A3EE-2A76-4ED8-8527-88712587CE43}"/>
              </a:ext>
            </a:extLst>
          </p:cNvPr>
          <p:cNvSpPr>
            <a:spLocks noGrp="1"/>
          </p:cNvSpPr>
          <p:nvPr>
            <p:ph type="ftr" sz="quarter" idx="11"/>
          </p:nvPr>
        </p:nvSpPr>
        <p:spPr/>
        <p:txBody>
          <a:bodyPr/>
          <a:lstStyle/>
          <a:p>
            <a:r>
              <a:rPr lang="en-US"/>
              <a:t>Empowering School Success Through Technology</a:t>
            </a:r>
          </a:p>
        </p:txBody>
      </p:sp>
      <p:sp>
        <p:nvSpPr>
          <p:cNvPr id="7" name="Slide Number Placeholder 6">
            <a:extLst>
              <a:ext uri="{FF2B5EF4-FFF2-40B4-BE49-F238E27FC236}">
                <a16:creationId xmlns:a16="http://schemas.microsoft.com/office/drawing/2014/main" id="{82C6AF35-FB48-4885-8D6E-477537BCDF8F}"/>
              </a:ext>
            </a:extLst>
          </p:cNvPr>
          <p:cNvSpPr>
            <a:spLocks noGrp="1"/>
          </p:cNvSpPr>
          <p:nvPr>
            <p:ph type="sldNum" sz="quarter" idx="12"/>
          </p:nvPr>
        </p:nvSpPr>
        <p:spPr/>
        <p:txBody>
          <a:bodyPr/>
          <a:lstStyle/>
          <a:p>
            <a:fld id="{1E936F2E-7BA7-4DAB-BA60-1FC935EEF7FB}" type="slidenum">
              <a:rPr lang="en-US" smtClean="0"/>
              <a:t>2</a:t>
            </a:fld>
            <a:endParaRPr lang="en-US" dirty="0"/>
          </a:p>
        </p:txBody>
      </p:sp>
      <p:sp>
        <p:nvSpPr>
          <p:cNvPr id="8" name="TextBox 7">
            <a:extLst>
              <a:ext uri="{FF2B5EF4-FFF2-40B4-BE49-F238E27FC236}">
                <a16:creationId xmlns:a16="http://schemas.microsoft.com/office/drawing/2014/main" id="{3E793343-57B7-43A0-97C2-5129F3AD239D}"/>
              </a:ext>
            </a:extLst>
          </p:cNvPr>
          <p:cNvSpPr txBox="1"/>
          <p:nvPr/>
        </p:nvSpPr>
        <p:spPr>
          <a:xfrm>
            <a:off x="1351280" y="762000"/>
            <a:ext cx="8321040" cy="584775"/>
          </a:xfrm>
          <a:prstGeom prst="rect">
            <a:avLst/>
          </a:prstGeom>
          <a:noFill/>
        </p:spPr>
        <p:txBody>
          <a:bodyPr wrap="square" rtlCol="0">
            <a:spAutoFit/>
          </a:bodyPr>
          <a:lstStyle/>
          <a:p>
            <a:r>
              <a:rPr lang="en-US" sz="3200" b="1" i="1" dirty="0"/>
              <a:t>Overview of Initiatives for School Year 19-20</a:t>
            </a:r>
          </a:p>
        </p:txBody>
      </p:sp>
      <p:sp>
        <p:nvSpPr>
          <p:cNvPr id="9" name="TextBox 8">
            <a:extLst>
              <a:ext uri="{FF2B5EF4-FFF2-40B4-BE49-F238E27FC236}">
                <a16:creationId xmlns:a16="http://schemas.microsoft.com/office/drawing/2014/main" id="{37B40907-DF6C-47C2-96CA-9E07BDA523F9}"/>
              </a:ext>
            </a:extLst>
          </p:cNvPr>
          <p:cNvSpPr txBox="1"/>
          <p:nvPr/>
        </p:nvSpPr>
        <p:spPr>
          <a:xfrm>
            <a:off x="1097280" y="1931587"/>
            <a:ext cx="10678160" cy="3477875"/>
          </a:xfrm>
          <a:prstGeom prst="rect">
            <a:avLst/>
          </a:prstGeom>
          <a:noFill/>
        </p:spPr>
        <p:txBody>
          <a:bodyPr wrap="square" rtlCol="0">
            <a:spAutoFit/>
          </a:bodyPr>
          <a:lstStyle/>
          <a:p>
            <a:pPr marL="285750" indent="-285750">
              <a:buFont typeface="Arial" panose="020B0604020202020204" pitchFamily="34" charset="0"/>
              <a:buChar char="•"/>
            </a:pPr>
            <a:r>
              <a:rPr lang="en-US" sz="2200" dirty="0"/>
              <a:t>Mobile Applications</a:t>
            </a:r>
          </a:p>
          <a:p>
            <a:pPr marL="285750" indent="-285750">
              <a:buFont typeface="Arial" panose="020B0604020202020204" pitchFamily="34" charset="0"/>
              <a:buChar char="•"/>
            </a:pPr>
            <a:r>
              <a:rPr lang="en-US" sz="2200" dirty="0"/>
              <a:t>Student Certifications</a:t>
            </a:r>
          </a:p>
          <a:p>
            <a:pPr marL="285750" indent="-285750">
              <a:buFont typeface="Arial" panose="020B0604020202020204" pitchFamily="34" charset="0"/>
              <a:buChar char="•"/>
            </a:pPr>
            <a:r>
              <a:rPr lang="en-US" sz="2200" dirty="0"/>
              <a:t>CTE Programming Support</a:t>
            </a:r>
          </a:p>
          <a:p>
            <a:pPr marL="285750" indent="-285750">
              <a:buFont typeface="Arial" panose="020B0604020202020204" pitchFamily="34" charset="0"/>
              <a:buChar char="•"/>
            </a:pPr>
            <a:r>
              <a:rPr lang="en-US" sz="2200" dirty="0"/>
              <a:t>Student Support Desks</a:t>
            </a:r>
          </a:p>
          <a:p>
            <a:pPr marL="285750" indent="-285750">
              <a:buFont typeface="Arial" panose="020B0604020202020204" pitchFamily="34" charset="0"/>
              <a:buChar char="•"/>
            </a:pPr>
            <a:r>
              <a:rPr lang="en-US" sz="2200" dirty="0"/>
              <a:t>eSports and Competitive Gaming</a:t>
            </a:r>
          </a:p>
          <a:p>
            <a:pPr marL="285750" indent="-285750">
              <a:buFont typeface="Arial" panose="020B0604020202020204" pitchFamily="34" charset="0"/>
              <a:buChar char="•"/>
            </a:pPr>
            <a:r>
              <a:rPr lang="en-US" sz="2200" dirty="0"/>
              <a:t>Interactive Display Boards</a:t>
            </a:r>
          </a:p>
          <a:p>
            <a:pPr marL="285750" indent="-285750">
              <a:buFont typeface="Arial" panose="020B0604020202020204" pitchFamily="34" charset="0"/>
              <a:buChar char="•"/>
            </a:pPr>
            <a:r>
              <a:rPr lang="en-US" sz="2200" dirty="0"/>
              <a:t>Augmented and Virtual Reality</a:t>
            </a:r>
          </a:p>
          <a:p>
            <a:pPr marL="285750" indent="-285750">
              <a:buFont typeface="Arial" panose="020B0604020202020204" pitchFamily="34" charset="0"/>
              <a:buChar char="•"/>
            </a:pPr>
            <a:r>
              <a:rPr lang="en-US" sz="2200" dirty="0"/>
              <a:t>Dual Data Centers and Redundancy</a:t>
            </a:r>
          </a:p>
          <a:p>
            <a:pPr marL="285750" indent="-285750">
              <a:buFont typeface="Arial" panose="020B0604020202020204" pitchFamily="34" charset="0"/>
              <a:buChar char="•"/>
            </a:pPr>
            <a:r>
              <a:rPr lang="en-US" sz="2200" dirty="0"/>
              <a:t>Improvements to the Computer Fleet</a:t>
            </a:r>
          </a:p>
          <a:p>
            <a:pPr marL="285750" indent="-285750">
              <a:buFont typeface="Arial" panose="020B0604020202020204" pitchFamily="34" charset="0"/>
              <a:buChar char="•"/>
            </a:pPr>
            <a:r>
              <a:rPr lang="en-US" sz="2200" dirty="0"/>
              <a:t>Minimizing Inventory Losses</a:t>
            </a:r>
          </a:p>
        </p:txBody>
      </p:sp>
      <p:pic>
        <p:nvPicPr>
          <p:cNvPr id="10" name="Picture 9" descr="서울에서 보육교사를 준비하시는 분들이 많습니다.">
            <a:extLst>
              <a:ext uri="{FF2B5EF4-FFF2-40B4-BE49-F238E27FC236}">
                <a16:creationId xmlns:a16="http://schemas.microsoft.com/office/drawing/2014/main" id="{372E5F5D-2A21-4993-B286-88392006A0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06350" y="2547521"/>
            <a:ext cx="3388370" cy="2246006"/>
          </a:xfrm>
          <a:prstGeom prst="rect">
            <a:avLst/>
          </a:prstGeom>
        </p:spPr>
      </p:pic>
    </p:spTree>
    <p:extLst>
      <p:ext uri="{BB962C8B-B14F-4D97-AF65-F5344CB8AC3E}">
        <p14:creationId xmlns:p14="http://schemas.microsoft.com/office/powerpoint/2010/main" val="23576624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E25B0D-1F22-463C-8DEB-C6DC4C13375B}"/>
              </a:ext>
            </a:extLst>
          </p:cNvPr>
          <p:cNvSpPr/>
          <p:nvPr/>
        </p:nvSpPr>
        <p:spPr>
          <a:xfrm>
            <a:off x="213360" y="172720"/>
            <a:ext cx="447040" cy="6512560"/>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4" descr="A picture containing clipart&#10;&#10;Description automatically generated">
            <a:extLst>
              <a:ext uri="{FF2B5EF4-FFF2-40B4-BE49-F238E27FC236}">
                <a16:creationId xmlns:a16="http://schemas.microsoft.com/office/drawing/2014/main" id="{42C8C371-4D68-4734-9190-C32836777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280" y="172720"/>
            <a:ext cx="2092960" cy="1354312"/>
          </a:xfrm>
          <a:prstGeom prst="rect">
            <a:avLst/>
          </a:prstGeom>
        </p:spPr>
      </p:pic>
      <p:sp>
        <p:nvSpPr>
          <p:cNvPr id="6" name="Footer Placeholder 5">
            <a:extLst>
              <a:ext uri="{FF2B5EF4-FFF2-40B4-BE49-F238E27FC236}">
                <a16:creationId xmlns:a16="http://schemas.microsoft.com/office/drawing/2014/main" id="{1B55A3EE-2A76-4ED8-8527-88712587CE43}"/>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t>Empowering School Success Through Technology</a:t>
            </a:r>
          </a:p>
        </p:txBody>
      </p:sp>
      <p:sp>
        <p:nvSpPr>
          <p:cNvPr id="7" name="Slide Number Placeholder 6">
            <a:extLst>
              <a:ext uri="{FF2B5EF4-FFF2-40B4-BE49-F238E27FC236}">
                <a16:creationId xmlns:a16="http://schemas.microsoft.com/office/drawing/2014/main" id="{82C6AF35-FB48-4885-8D6E-477537BCDF8F}"/>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E936F2E-7BA7-4DAB-BA60-1FC935EEF7FB}"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3E793343-57B7-43A0-97C2-5129F3AD239D}"/>
              </a:ext>
            </a:extLst>
          </p:cNvPr>
          <p:cNvSpPr txBox="1"/>
          <p:nvPr/>
        </p:nvSpPr>
        <p:spPr>
          <a:xfrm>
            <a:off x="1351280" y="762000"/>
            <a:ext cx="8321040"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1" u="none" strike="noStrike" kern="1200" cap="none" spc="0" normalizeH="0" baseline="0" noProof="0" dirty="0">
                <a:ln>
                  <a:noFill/>
                </a:ln>
                <a:solidFill>
                  <a:prstClr val="black"/>
                </a:solidFill>
                <a:effectLst/>
                <a:uLnTx/>
                <a:uFillTx/>
                <a:latin typeface="Calibri" panose="020F0502020204030204"/>
                <a:ea typeface="+mn-ea"/>
                <a:cs typeface="+mn-cs"/>
              </a:rPr>
              <a:t>Mobile Applications (Shield and Spear)</a:t>
            </a:r>
          </a:p>
        </p:txBody>
      </p:sp>
      <p:sp>
        <p:nvSpPr>
          <p:cNvPr id="9" name="TextBox 8">
            <a:extLst>
              <a:ext uri="{FF2B5EF4-FFF2-40B4-BE49-F238E27FC236}">
                <a16:creationId xmlns:a16="http://schemas.microsoft.com/office/drawing/2014/main" id="{37B40907-DF6C-47C2-96CA-9E07BDA523F9}"/>
              </a:ext>
            </a:extLst>
          </p:cNvPr>
          <p:cNvSpPr txBox="1"/>
          <p:nvPr/>
        </p:nvSpPr>
        <p:spPr>
          <a:xfrm>
            <a:off x="1097280" y="1931587"/>
            <a:ext cx="10678160" cy="3139321"/>
          </a:xfrm>
          <a:prstGeom prst="rect">
            <a:avLst/>
          </a:prstGeom>
          <a:noFill/>
        </p:spPr>
        <p:txBody>
          <a:bodyPr wrap="square" rtlCol="0">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2200" dirty="0">
                <a:solidFill>
                  <a:prstClr val="black"/>
                </a:solidFill>
                <a:latin typeface="Calibri" panose="020F0502020204030204"/>
              </a:rPr>
              <a:t>GOAL Academy will be the first school in Colorado to develop and release a dedicated mobile application for both staff and students!</a:t>
            </a:r>
          </a:p>
          <a:p>
            <a:pPr marL="742950" lvl="1" indent="-285750">
              <a:buFont typeface="Arial" panose="020B0604020202020204" pitchFamily="34" charset="0"/>
              <a:buChar char="•"/>
            </a:pPr>
            <a:r>
              <a:rPr lang="en-US" sz="2200" dirty="0">
                <a:solidFill>
                  <a:prstClr val="black"/>
                </a:solidFill>
                <a:latin typeface="Calibri" panose="020F0502020204030204"/>
              </a:rPr>
              <a:t>Ease of use</a:t>
            </a:r>
          </a:p>
          <a:p>
            <a:pPr marL="742950" lvl="1" indent="-285750">
              <a:buFont typeface="Arial" panose="020B0604020202020204" pitchFamily="34" charset="0"/>
              <a:buChar cha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Better use of tech resources</a:t>
            </a:r>
          </a:p>
          <a:p>
            <a:pPr marL="742950" lvl="1" indent="-285750">
              <a:buFont typeface="Arial" panose="020B0604020202020204" pitchFamily="34" charset="0"/>
              <a:buChar cha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Empower staff</a:t>
            </a:r>
          </a:p>
          <a:p>
            <a:pPr marL="742950" lvl="1" indent="-285750">
              <a:buFont typeface="Arial" panose="020B0604020202020204" pitchFamily="34" charset="0"/>
              <a:buChar char="•"/>
            </a:pPr>
            <a:r>
              <a:rPr lang="en-US" sz="2200" dirty="0">
                <a:solidFill>
                  <a:prstClr val="black"/>
                </a:solidFill>
                <a:latin typeface="Calibri" panose="020F0502020204030204"/>
              </a:rPr>
              <a:t>Speed time to resources</a:t>
            </a:r>
          </a:p>
          <a:p>
            <a:pPr marL="742950" lvl="1" indent="-285750">
              <a:buFont typeface="Arial" panose="020B0604020202020204" pitchFamily="34" charset="0"/>
              <a:buChar char="•"/>
            </a:pPr>
            <a:r>
              <a:rPr kumimoji="0" lang="en-US" sz="2200" b="0" i="0" u="none" strike="noStrike" kern="1200" cap="none" spc="0" normalizeH="0" baseline="0" noProof="0" dirty="0">
                <a:ln>
                  <a:noFill/>
                </a:ln>
                <a:solidFill>
                  <a:prstClr val="black"/>
                </a:solidFill>
                <a:effectLst/>
                <a:uLnTx/>
                <a:uFillTx/>
                <a:latin typeface="Calibri" panose="020F0502020204030204"/>
                <a:ea typeface="+mn-ea"/>
                <a:cs typeface="+mn-cs"/>
              </a:rPr>
              <a:t>Enable anywhere, anytime academics</a:t>
            </a:r>
          </a:p>
          <a:p>
            <a:pPr marL="742950" lvl="1" indent="-285750">
              <a:buFont typeface="Arial" panose="020B0604020202020204" pitchFamily="34" charset="0"/>
              <a:buChar char="•"/>
            </a:pPr>
            <a:r>
              <a:rPr lang="en-US" sz="2200" b="1" dirty="0">
                <a:solidFill>
                  <a:prstClr val="black"/>
                </a:solidFill>
                <a:latin typeface="Calibri" panose="020F0502020204030204"/>
              </a:rPr>
              <a:t>Increase engagement</a:t>
            </a:r>
          </a:p>
          <a:p>
            <a:pPr marL="742950" lvl="1" indent="-285750">
              <a:buFont typeface="Arial" panose="020B0604020202020204" pitchFamily="34" charset="0"/>
              <a:buChar char="•"/>
            </a:pPr>
            <a:r>
              <a:rPr kumimoji="0" lang="en-US" sz="2200" b="1" i="0" u="none" strike="noStrike" kern="1200" cap="none" spc="0" normalizeH="0" baseline="0" noProof="0" dirty="0">
                <a:ln>
                  <a:noFill/>
                </a:ln>
                <a:solidFill>
                  <a:prstClr val="black"/>
                </a:solidFill>
                <a:effectLst/>
                <a:uLnTx/>
                <a:uFillTx/>
                <a:latin typeface="Calibri" panose="020F0502020204030204"/>
                <a:ea typeface="+mn-ea"/>
                <a:cs typeface="+mn-cs"/>
              </a:rPr>
              <a:t>Increase achievement</a:t>
            </a:r>
          </a:p>
        </p:txBody>
      </p:sp>
    </p:spTree>
    <p:extLst>
      <p:ext uri="{BB962C8B-B14F-4D97-AF65-F5344CB8AC3E}">
        <p14:creationId xmlns:p14="http://schemas.microsoft.com/office/powerpoint/2010/main" val="33286124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E25B0D-1F22-463C-8DEB-C6DC4C13375B}"/>
              </a:ext>
            </a:extLst>
          </p:cNvPr>
          <p:cNvSpPr/>
          <p:nvPr/>
        </p:nvSpPr>
        <p:spPr>
          <a:xfrm>
            <a:off x="213360" y="172720"/>
            <a:ext cx="447040" cy="6512560"/>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clipart&#10;&#10;Description automatically generated">
            <a:extLst>
              <a:ext uri="{FF2B5EF4-FFF2-40B4-BE49-F238E27FC236}">
                <a16:creationId xmlns:a16="http://schemas.microsoft.com/office/drawing/2014/main" id="{42C8C371-4D68-4734-9190-C32836777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280" y="172720"/>
            <a:ext cx="2092960" cy="1354312"/>
          </a:xfrm>
          <a:prstGeom prst="rect">
            <a:avLst/>
          </a:prstGeom>
        </p:spPr>
      </p:pic>
      <p:sp>
        <p:nvSpPr>
          <p:cNvPr id="6" name="Footer Placeholder 5">
            <a:extLst>
              <a:ext uri="{FF2B5EF4-FFF2-40B4-BE49-F238E27FC236}">
                <a16:creationId xmlns:a16="http://schemas.microsoft.com/office/drawing/2014/main" id="{1B55A3EE-2A76-4ED8-8527-88712587CE43}"/>
              </a:ext>
            </a:extLst>
          </p:cNvPr>
          <p:cNvSpPr>
            <a:spLocks noGrp="1"/>
          </p:cNvSpPr>
          <p:nvPr>
            <p:ph type="ftr" sz="quarter" idx="11"/>
          </p:nvPr>
        </p:nvSpPr>
        <p:spPr/>
        <p:txBody>
          <a:bodyPr/>
          <a:lstStyle/>
          <a:p>
            <a:r>
              <a:rPr lang="en-US"/>
              <a:t>Empowering School Success Through Technology</a:t>
            </a:r>
          </a:p>
        </p:txBody>
      </p:sp>
      <p:sp>
        <p:nvSpPr>
          <p:cNvPr id="7" name="Slide Number Placeholder 6">
            <a:extLst>
              <a:ext uri="{FF2B5EF4-FFF2-40B4-BE49-F238E27FC236}">
                <a16:creationId xmlns:a16="http://schemas.microsoft.com/office/drawing/2014/main" id="{82C6AF35-FB48-4885-8D6E-477537BCDF8F}"/>
              </a:ext>
            </a:extLst>
          </p:cNvPr>
          <p:cNvSpPr>
            <a:spLocks noGrp="1"/>
          </p:cNvSpPr>
          <p:nvPr>
            <p:ph type="sldNum" sz="quarter" idx="12"/>
          </p:nvPr>
        </p:nvSpPr>
        <p:spPr/>
        <p:txBody>
          <a:bodyPr/>
          <a:lstStyle/>
          <a:p>
            <a:fld id="{1E936F2E-7BA7-4DAB-BA60-1FC935EEF7FB}" type="slidenum">
              <a:rPr lang="en-US" smtClean="0"/>
              <a:t>4</a:t>
            </a:fld>
            <a:endParaRPr lang="en-US" dirty="0"/>
          </a:p>
        </p:txBody>
      </p:sp>
      <p:sp>
        <p:nvSpPr>
          <p:cNvPr id="8" name="TextBox 7">
            <a:extLst>
              <a:ext uri="{FF2B5EF4-FFF2-40B4-BE49-F238E27FC236}">
                <a16:creationId xmlns:a16="http://schemas.microsoft.com/office/drawing/2014/main" id="{3E793343-57B7-43A0-97C2-5129F3AD239D}"/>
              </a:ext>
            </a:extLst>
          </p:cNvPr>
          <p:cNvSpPr txBox="1"/>
          <p:nvPr/>
        </p:nvSpPr>
        <p:spPr>
          <a:xfrm>
            <a:off x="1351280" y="762000"/>
            <a:ext cx="8321040" cy="584775"/>
          </a:xfrm>
          <a:prstGeom prst="rect">
            <a:avLst/>
          </a:prstGeom>
          <a:noFill/>
        </p:spPr>
        <p:txBody>
          <a:bodyPr wrap="square" rtlCol="0">
            <a:spAutoFit/>
          </a:bodyPr>
          <a:lstStyle/>
          <a:p>
            <a:r>
              <a:rPr lang="en-US" sz="3200" b="1" i="1" dirty="0"/>
              <a:t>Shield – Releasing August 1</a:t>
            </a:r>
            <a:r>
              <a:rPr lang="en-US" sz="3200" b="1" i="1" baseline="30000" dirty="0"/>
              <a:t>st</a:t>
            </a:r>
            <a:r>
              <a:rPr lang="en-US" sz="3200" b="1" i="1" dirty="0"/>
              <a:t>, 2019</a:t>
            </a:r>
          </a:p>
        </p:txBody>
      </p:sp>
      <p:pic>
        <p:nvPicPr>
          <p:cNvPr id="9" name="Picture 8" descr="A screenshot of a cell phone&#10;&#10;Description automatically generated">
            <a:extLst>
              <a:ext uri="{FF2B5EF4-FFF2-40B4-BE49-F238E27FC236}">
                <a16:creationId xmlns:a16="http://schemas.microsoft.com/office/drawing/2014/main" id="{887FA2FD-5186-4829-9B26-F78206F23B8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39232" y="1346775"/>
            <a:ext cx="2313535" cy="5009575"/>
          </a:xfrm>
          <a:prstGeom prst="rect">
            <a:avLst/>
          </a:prstGeom>
        </p:spPr>
      </p:pic>
    </p:spTree>
    <p:extLst>
      <p:ext uri="{BB962C8B-B14F-4D97-AF65-F5344CB8AC3E}">
        <p14:creationId xmlns:p14="http://schemas.microsoft.com/office/powerpoint/2010/main" val="27798419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E25B0D-1F22-463C-8DEB-C6DC4C13375B}"/>
              </a:ext>
            </a:extLst>
          </p:cNvPr>
          <p:cNvSpPr/>
          <p:nvPr/>
        </p:nvSpPr>
        <p:spPr>
          <a:xfrm>
            <a:off x="213360" y="172720"/>
            <a:ext cx="447040" cy="6512560"/>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clipart&#10;&#10;Description automatically generated">
            <a:extLst>
              <a:ext uri="{FF2B5EF4-FFF2-40B4-BE49-F238E27FC236}">
                <a16:creationId xmlns:a16="http://schemas.microsoft.com/office/drawing/2014/main" id="{42C8C371-4D68-4734-9190-C32836777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280" y="172720"/>
            <a:ext cx="2092960" cy="1354312"/>
          </a:xfrm>
          <a:prstGeom prst="rect">
            <a:avLst/>
          </a:prstGeom>
        </p:spPr>
      </p:pic>
      <p:sp>
        <p:nvSpPr>
          <p:cNvPr id="6" name="Footer Placeholder 5">
            <a:extLst>
              <a:ext uri="{FF2B5EF4-FFF2-40B4-BE49-F238E27FC236}">
                <a16:creationId xmlns:a16="http://schemas.microsoft.com/office/drawing/2014/main" id="{1B55A3EE-2A76-4ED8-8527-88712587CE43}"/>
              </a:ext>
            </a:extLst>
          </p:cNvPr>
          <p:cNvSpPr>
            <a:spLocks noGrp="1"/>
          </p:cNvSpPr>
          <p:nvPr>
            <p:ph type="ftr" sz="quarter" idx="11"/>
          </p:nvPr>
        </p:nvSpPr>
        <p:spPr/>
        <p:txBody>
          <a:bodyPr/>
          <a:lstStyle/>
          <a:p>
            <a:r>
              <a:rPr lang="en-US"/>
              <a:t>Empowering School Success Through Technology</a:t>
            </a:r>
          </a:p>
        </p:txBody>
      </p:sp>
      <p:sp>
        <p:nvSpPr>
          <p:cNvPr id="7" name="Slide Number Placeholder 6">
            <a:extLst>
              <a:ext uri="{FF2B5EF4-FFF2-40B4-BE49-F238E27FC236}">
                <a16:creationId xmlns:a16="http://schemas.microsoft.com/office/drawing/2014/main" id="{82C6AF35-FB48-4885-8D6E-477537BCDF8F}"/>
              </a:ext>
            </a:extLst>
          </p:cNvPr>
          <p:cNvSpPr>
            <a:spLocks noGrp="1"/>
          </p:cNvSpPr>
          <p:nvPr>
            <p:ph type="sldNum" sz="quarter" idx="12"/>
          </p:nvPr>
        </p:nvSpPr>
        <p:spPr/>
        <p:txBody>
          <a:bodyPr/>
          <a:lstStyle/>
          <a:p>
            <a:fld id="{1E936F2E-7BA7-4DAB-BA60-1FC935EEF7FB}" type="slidenum">
              <a:rPr lang="en-US" smtClean="0"/>
              <a:t>5</a:t>
            </a:fld>
            <a:endParaRPr lang="en-US" dirty="0"/>
          </a:p>
        </p:txBody>
      </p:sp>
      <p:sp>
        <p:nvSpPr>
          <p:cNvPr id="8" name="TextBox 7">
            <a:extLst>
              <a:ext uri="{FF2B5EF4-FFF2-40B4-BE49-F238E27FC236}">
                <a16:creationId xmlns:a16="http://schemas.microsoft.com/office/drawing/2014/main" id="{3E793343-57B7-43A0-97C2-5129F3AD239D}"/>
              </a:ext>
            </a:extLst>
          </p:cNvPr>
          <p:cNvSpPr txBox="1"/>
          <p:nvPr/>
        </p:nvSpPr>
        <p:spPr>
          <a:xfrm>
            <a:off x="1351280" y="762000"/>
            <a:ext cx="8321040" cy="584775"/>
          </a:xfrm>
          <a:prstGeom prst="rect">
            <a:avLst/>
          </a:prstGeom>
          <a:noFill/>
        </p:spPr>
        <p:txBody>
          <a:bodyPr wrap="square" rtlCol="0">
            <a:spAutoFit/>
          </a:bodyPr>
          <a:lstStyle/>
          <a:p>
            <a:r>
              <a:rPr lang="en-US" sz="3200" b="1" i="1" dirty="0"/>
              <a:t>Spear – Coming 2020</a:t>
            </a:r>
          </a:p>
        </p:txBody>
      </p:sp>
      <p:sp>
        <p:nvSpPr>
          <p:cNvPr id="9" name="TextBox 8">
            <a:extLst>
              <a:ext uri="{FF2B5EF4-FFF2-40B4-BE49-F238E27FC236}">
                <a16:creationId xmlns:a16="http://schemas.microsoft.com/office/drawing/2014/main" id="{37B40907-DF6C-47C2-96CA-9E07BDA523F9}"/>
              </a:ext>
            </a:extLst>
          </p:cNvPr>
          <p:cNvSpPr txBox="1"/>
          <p:nvPr/>
        </p:nvSpPr>
        <p:spPr>
          <a:xfrm>
            <a:off x="1097280" y="1931587"/>
            <a:ext cx="10678160" cy="3816429"/>
          </a:xfrm>
          <a:prstGeom prst="rect">
            <a:avLst/>
          </a:prstGeom>
          <a:noFill/>
        </p:spPr>
        <p:txBody>
          <a:bodyPr wrap="square" rtlCol="0">
            <a:spAutoFit/>
          </a:bodyPr>
          <a:lstStyle/>
          <a:p>
            <a:pPr marL="285750" indent="-285750">
              <a:buFont typeface="Arial" panose="020B0604020202020204" pitchFamily="34" charset="0"/>
              <a:buChar char="•"/>
            </a:pPr>
            <a:r>
              <a:rPr lang="en-US" sz="2200" dirty="0"/>
              <a:t>Spear is the student focused mobile application.  Highlights include:</a:t>
            </a:r>
          </a:p>
          <a:p>
            <a:pPr marL="742950" lvl="1" indent="-285750">
              <a:buFont typeface="Arial" panose="020B0604020202020204" pitchFamily="34" charset="0"/>
              <a:buChar char="•"/>
            </a:pPr>
            <a:r>
              <a:rPr lang="en-US" sz="2200" dirty="0"/>
              <a:t>Secure communications through Microsoft Teams plug-in</a:t>
            </a:r>
          </a:p>
          <a:p>
            <a:pPr marL="742950" lvl="1" indent="-285750">
              <a:buFont typeface="Arial" panose="020B0604020202020204" pitchFamily="34" charset="0"/>
              <a:buChar char="•"/>
            </a:pPr>
            <a:r>
              <a:rPr lang="en-US" sz="2200" dirty="0"/>
              <a:t>Academic content delivery through Schoology</a:t>
            </a:r>
          </a:p>
          <a:p>
            <a:pPr marL="742950" lvl="1" indent="-285750">
              <a:buFont typeface="Arial" panose="020B0604020202020204" pitchFamily="34" charset="0"/>
              <a:buChar char="•"/>
            </a:pPr>
            <a:r>
              <a:rPr lang="en-US" sz="2200" dirty="0"/>
              <a:t>Quick work capability through Office 365 applications</a:t>
            </a:r>
          </a:p>
          <a:p>
            <a:pPr marL="742950" lvl="1" indent="-285750">
              <a:buFont typeface="Arial" panose="020B0604020202020204" pitchFamily="34" charset="0"/>
              <a:buChar char="•"/>
            </a:pPr>
            <a:r>
              <a:rPr lang="en-US" sz="2200" dirty="0"/>
              <a:t>Geolocation services to assist with MIA students</a:t>
            </a:r>
          </a:p>
          <a:p>
            <a:pPr marL="742950" lvl="1" indent="-285750">
              <a:buFont typeface="Arial" panose="020B0604020202020204" pitchFamily="34" charset="0"/>
              <a:buChar char="•"/>
            </a:pPr>
            <a:r>
              <a:rPr lang="en-US" sz="2200" dirty="0"/>
              <a:t>Geolocation services to assist families with community support organizations</a:t>
            </a:r>
          </a:p>
          <a:p>
            <a:pPr marL="742950" lvl="1" indent="-285750">
              <a:buFont typeface="Arial" panose="020B0604020202020204" pitchFamily="34" charset="0"/>
              <a:buChar char="•"/>
            </a:pPr>
            <a:r>
              <a:rPr lang="en-US" sz="2200" dirty="0"/>
              <a:t>Geolocation services to expose site-based activities and calendars</a:t>
            </a:r>
          </a:p>
          <a:p>
            <a:pPr marL="742950" lvl="1" indent="-285750">
              <a:buFont typeface="Arial" panose="020B0604020202020204" pitchFamily="34" charset="0"/>
              <a:buChar char="•"/>
            </a:pPr>
            <a:r>
              <a:rPr lang="en-US" sz="2200" dirty="0"/>
              <a:t>Social plug-ins for students to share their experiences with the GOAL community</a:t>
            </a:r>
          </a:p>
          <a:p>
            <a:pPr marL="742950" lvl="1" indent="-285750">
              <a:buFont typeface="Arial" panose="020B0604020202020204" pitchFamily="34" charset="0"/>
              <a:buChar char="•"/>
            </a:pPr>
            <a:r>
              <a:rPr lang="en-US" sz="2200" dirty="0"/>
              <a:t>Data connections to allow students to access their own data</a:t>
            </a:r>
          </a:p>
          <a:p>
            <a:pPr marL="742950" lvl="1" indent="-285750">
              <a:buFont typeface="Arial" panose="020B0604020202020204" pitchFamily="34" charset="0"/>
              <a:buChar char="•"/>
            </a:pPr>
            <a:endParaRPr lang="en-US" sz="2200" dirty="0"/>
          </a:p>
          <a:p>
            <a:pPr marL="742950" lvl="1" indent="-285750">
              <a:buFont typeface="Arial" panose="020B0604020202020204" pitchFamily="34" charset="0"/>
              <a:buChar char="•"/>
            </a:pPr>
            <a:r>
              <a:rPr lang="en-US" sz="2200" dirty="0"/>
              <a:t>And much, much more!</a:t>
            </a:r>
          </a:p>
        </p:txBody>
      </p:sp>
    </p:spTree>
    <p:extLst>
      <p:ext uri="{BB962C8B-B14F-4D97-AF65-F5344CB8AC3E}">
        <p14:creationId xmlns:p14="http://schemas.microsoft.com/office/powerpoint/2010/main" val="177117447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E25B0D-1F22-463C-8DEB-C6DC4C13375B}"/>
              </a:ext>
            </a:extLst>
          </p:cNvPr>
          <p:cNvSpPr/>
          <p:nvPr/>
        </p:nvSpPr>
        <p:spPr>
          <a:xfrm>
            <a:off x="213360" y="172720"/>
            <a:ext cx="447040" cy="6512560"/>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clipart&#10;&#10;Description automatically generated">
            <a:extLst>
              <a:ext uri="{FF2B5EF4-FFF2-40B4-BE49-F238E27FC236}">
                <a16:creationId xmlns:a16="http://schemas.microsoft.com/office/drawing/2014/main" id="{42C8C371-4D68-4734-9190-C32836777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280" y="172720"/>
            <a:ext cx="2092960" cy="1354312"/>
          </a:xfrm>
          <a:prstGeom prst="rect">
            <a:avLst/>
          </a:prstGeom>
        </p:spPr>
      </p:pic>
      <p:sp>
        <p:nvSpPr>
          <p:cNvPr id="6" name="Footer Placeholder 5">
            <a:extLst>
              <a:ext uri="{FF2B5EF4-FFF2-40B4-BE49-F238E27FC236}">
                <a16:creationId xmlns:a16="http://schemas.microsoft.com/office/drawing/2014/main" id="{1B55A3EE-2A76-4ED8-8527-88712587CE43}"/>
              </a:ext>
            </a:extLst>
          </p:cNvPr>
          <p:cNvSpPr>
            <a:spLocks noGrp="1"/>
          </p:cNvSpPr>
          <p:nvPr>
            <p:ph type="ftr" sz="quarter" idx="11"/>
          </p:nvPr>
        </p:nvSpPr>
        <p:spPr/>
        <p:txBody>
          <a:bodyPr/>
          <a:lstStyle/>
          <a:p>
            <a:r>
              <a:rPr lang="en-US"/>
              <a:t>Empowering School Success Through Technology</a:t>
            </a:r>
          </a:p>
        </p:txBody>
      </p:sp>
      <p:sp>
        <p:nvSpPr>
          <p:cNvPr id="7" name="Slide Number Placeholder 6">
            <a:extLst>
              <a:ext uri="{FF2B5EF4-FFF2-40B4-BE49-F238E27FC236}">
                <a16:creationId xmlns:a16="http://schemas.microsoft.com/office/drawing/2014/main" id="{82C6AF35-FB48-4885-8D6E-477537BCDF8F}"/>
              </a:ext>
            </a:extLst>
          </p:cNvPr>
          <p:cNvSpPr>
            <a:spLocks noGrp="1"/>
          </p:cNvSpPr>
          <p:nvPr>
            <p:ph type="sldNum" sz="quarter" idx="12"/>
          </p:nvPr>
        </p:nvSpPr>
        <p:spPr/>
        <p:txBody>
          <a:bodyPr/>
          <a:lstStyle/>
          <a:p>
            <a:fld id="{1E936F2E-7BA7-4DAB-BA60-1FC935EEF7FB}" type="slidenum">
              <a:rPr lang="en-US" smtClean="0"/>
              <a:t>6</a:t>
            </a:fld>
            <a:endParaRPr lang="en-US" dirty="0"/>
          </a:p>
        </p:txBody>
      </p:sp>
      <p:sp>
        <p:nvSpPr>
          <p:cNvPr id="8" name="TextBox 7">
            <a:extLst>
              <a:ext uri="{FF2B5EF4-FFF2-40B4-BE49-F238E27FC236}">
                <a16:creationId xmlns:a16="http://schemas.microsoft.com/office/drawing/2014/main" id="{3E793343-57B7-43A0-97C2-5129F3AD239D}"/>
              </a:ext>
            </a:extLst>
          </p:cNvPr>
          <p:cNvSpPr txBox="1"/>
          <p:nvPr/>
        </p:nvSpPr>
        <p:spPr>
          <a:xfrm>
            <a:off x="1351280" y="762000"/>
            <a:ext cx="8321040" cy="584775"/>
          </a:xfrm>
          <a:prstGeom prst="rect">
            <a:avLst/>
          </a:prstGeom>
          <a:noFill/>
        </p:spPr>
        <p:txBody>
          <a:bodyPr wrap="square" rtlCol="0">
            <a:spAutoFit/>
          </a:bodyPr>
          <a:lstStyle/>
          <a:p>
            <a:r>
              <a:rPr lang="en-US" sz="3200" b="1" i="1" dirty="0"/>
              <a:t>Student Certification Support</a:t>
            </a:r>
          </a:p>
        </p:txBody>
      </p:sp>
      <p:sp>
        <p:nvSpPr>
          <p:cNvPr id="9" name="TextBox 8">
            <a:extLst>
              <a:ext uri="{FF2B5EF4-FFF2-40B4-BE49-F238E27FC236}">
                <a16:creationId xmlns:a16="http://schemas.microsoft.com/office/drawing/2014/main" id="{37B40907-DF6C-47C2-96CA-9E07BDA523F9}"/>
              </a:ext>
            </a:extLst>
          </p:cNvPr>
          <p:cNvSpPr txBox="1"/>
          <p:nvPr/>
        </p:nvSpPr>
        <p:spPr>
          <a:xfrm>
            <a:off x="1097280" y="1931587"/>
            <a:ext cx="10678160" cy="769441"/>
          </a:xfrm>
          <a:prstGeom prst="rect">
            <a:avLst/>
          </a:prstGeom>
          <a:noFill/>
        </p:spPr>
        <p:txBody>
          <a:bodyPr wrap="square" rtlCol="0">
            <a:spAutoFit/>
          </a:bodyPr>
          <a:lstStyle/>
          <a:p>
            <a:pPr marL="285750" indent="-285750">
              <a:buFont typeface="Arial" panose="020B0604020202020204" pitchFamily="34" charset="0"/>
              <a:buChar char="•"/>
            </a:pPr>
            <a:r>
              <a:rPr lang="en-US" sz="2200" dirty="0"/>
              <a:t>Student certifications in technology disciplines GREATLY prepare students for a career in technology!</a:t>
            </a:r>
          </a:p>
        </p:txBody>
      </p:sp>
      <p:pic>
        <p:nvPicPr>
          <p:cNvPr id="3" name="Picture 2" descr="A close up of a sign&#10;&#10;Description automatically generated">
            <a:extLst>
              <a:ext uri="{FF2B5EF4-FFF2-40B4-BE49-F238E27FC236}">
                <a16:creationId xmlns:a16="http://schemas.microsoft.com/office/drawing/2014/main" id="{C429AB20-039E-4D51-936E-4D899516FB0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97280" y="2814189"/>
            <a:ext cx="5229147" cy="3429000"/>
          </a:xfrm>
          <a:prstGeom prst="rect">
            <a:avLst/>
          </a:prstGeom>
        </p:spPr>
      </p:pic>
      <p:pic>
        <p:nvPicPr>
          <p:cNvPr id="1026" name="Picture 2" descr="Image result for comptia badges">
            <a:extLst>
              <a:ext uri="{FF2B5EF4-FFF2-40B4-BE49-F238E27FC236}">
                <a16:creationId xmlns:a16="http://schemas.microsoft.com/office/drawing/2014/main" id="{36B72BF3-1DA5-49C9-AFEB-C2C20DA399F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63307" y="3278878"/>
            <a:ext cx="2499622" cy="249962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comptia it fundamentals badges">
            <a:extLst>
              <a:ext uri="{FF2B5EF4-FFF2-40B4-BE49-F238E27FC236}">
                <a16:creationId xmlns:a16="http://schemas.microsoft.com/office/drawing/2014/main" id="{59BE28BB-C887-4AC5-97AD-B26B631060A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262929" y="3212030"/>
            <a:ext cx="2633317" cy="26333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6549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E25B0D-1F22-463C-8DEB-C6DC4C13375B}"/>
              </a:ext>
            </a:extLst>
          </p:cNvPr>
          <p:cNvSpPr/>
          <p:nvPr/>
        </p:nvSpPr>
        <p:spPr>
          <a:xfrm>
            <a:off x="213360" y="172720"/>
            <a:ext cx="447040" cy="6512560"/>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clipart&#10;&#10;Description automatically generated">
            <a:extLst>
              <a:ext uri="{FF2B5EF4-FFF2-40B4-BE49-F238E27FC236}">
                <a16:creationId xmlns:a16="http://schemas.microsoft.com/office/drawing/2014/main" id="{42C8C371-4D68-4734-9190-C32836777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280" y="172720"/>
            <a:ext cx="2092960" cy="1354312"/>
          </a:xfrm>
          <a:prstGeom prst="rect">
            <a:avLst/>
          </a:prstGeom>
        </p:spPr>
      </p:pic>
      <p:sp>
        <p:nvSpPr>
          <p:cNvPr id="6" name="Footer Placeholder 5">
            <a:extLst>
              <a:ext uri="{FF2B5EF4-FFF2-40B4-BE49-F238E27FC236}">
                <a16:creationId xmlns:a16="http://schemas.microsoft.com/office/drawing/2014/main" id="{1B55A3EE-2A76-4ED8-8527-88712587CE43}"/>
              </a:ext>
            </a:extLst>
          </p:cNvPr>
          <p:cNvSpPr>
            <a:spLocks noGrp="1"/>
          </p:cNvSpPr>
          <p:nvPr>
            <p:ph type="ftr" sz="quarter" idx="11"/>
          </p:nvPr>
        </p:nvSpPr>
        <p:spPr/>
        <p:txBody>
          <a:bodyPr/>
          <a:lstStyle/>
          <a:p>
            <a:r>
              <a:rPr lang="en-US"/>
              <a:t>Empowering School Success Through Technology</a:t>
            </a:r>
          </a:p>
        </p:txBody>
      </p:sp>
      <p:sp>
        <p:nvSpPr>
          <p:cNvPr id="7" name="Slide Number Placeholder 6">
            <a:extLst>
              <a:ext uri="{FF2B5EF4-FFF2-40B4-BE49-F238E27FC236}">
                <a16:creationId xmlns:a16="http://schemas.microsoft.com/office/drawing/2014/main" id="{82C6AF35-FB48-4885-8D6E-477537BCDF8F}"/>
              </a:ext>
            </a:extLst>
          </p:cNvPr>
          <p:cNvSpPr>
            <a:spLocks noGrp="1"/>
          </p:cNvSpPr>
          <p:nvPr>
            <p:ph type="sldNum" sz="quarter" idx="12"/>
          </p:nvPr>
        </p:nvSpPr>
        <p:spPr/>
        <p:txBody>
          <a:bodyPr/>
          <a:lstStyle/>
          <a:p>
            <a:fld id="{1E936F2E-7BA7-4DAB-BA60-1FC935EEF7FB}" type="slidenum">
              <a:rPr lang="en-US" smtClean="0"/>
              <a:t>7</a:t>
            </a:fld>
            <a:endParaRPr lang="en-US" dirty="0"/>
          </a:p>
        </p:txBody>
      </p:sp>
      <p:sp>
        <p:nvSpPr>
          <p:cNvPr id="8" name="TextBox 7">
            <a:extLst>
              <a:ext uri="{FF2B5EF4-FFF2-40B4-BE49-F238E27FC236}">
                <a16:creationId xmlns:a16="http://schemas.microsoft.com/office/drawing/2014/main" id="{3E793343-57B7-43A0-97C2-5129F3AD239D}"/>
              </a:ext>
            </a:extLst>
          </p:cNvPr>
          <p:cNvSpPr txBox="1"/>
          <p:nvPr/>
        </p:nvSpPr>
        <p:spPr>
          <a:xfrm>
            <a:off x="1351280" y="771429"/>
            <a:ext cx="8321040" cy="584775"/>
          </a:xfrm>
          <a:prstGeom prst="rect">
            <a:avLst/>
          </a:prstGeom>
          <a:noFill/>
        </p:spPr>
        <p:txBody>
          <a:bodyPr wrap="square" rtlCol="0">
            <a:spAutoFit/>
          </a:bodyPr>
          <a:lstStyle/>
          <a:p>
            <a:r>
              <a:rPr lang="en-US" sz="3200" b="1" i="1" dirty="0"/>
              <a:t>CTE Programming and Support</a:t>
            </a:r>
          </a:p>
        </p:txBody>
      </p:sp>
      <p:sp>
        <p:nvSpPr>
          <p:cNvPr id="9" name="TextBox 8">
            <a:extLst>
              <a:ext uri="{FF2B5EF4-FFF2-40B4-BE49-F238E27FC236}">
                <a16:creationId xmlns:a16="http://schemas.microsoft.com/office/drawing/2014/main" id="{37B40907-DF6C-47C2-96CA-9E07BDA523F9}"/>
              </a:ext>
            </a:extLst>
          </p:cNvPr>
          <p:cNvSpPr txBox="1"/>
          <p:nvPr/>
        </p:nvSpPr>
        <p:spPr>
          <a:xfrm>
            <a:off x="1097280" y="1931587"/>
            <a:ext cx="10678160" cy="3139321"/>
          </a:xfrm>
          <a:prstGeom prst="rect">
            <a:avLst/>
          </a:prstGeom>
          <a:noFill/>
        </p:spPr>
        <p:txBody>
          <a:bodyPr wrap="square" rtlCol="0">
            <a:spAutoFit/>
          </a:bodyPr>
          <a:lstStyle/>
          <a:p>
            <a:pPr marL="285750" indent="-285750">
              <a:buFont typeface="Arial" panose="020B0604020202020204" pitchFamily="34" charset="0"/>
              <a:buChar char="•"/>
            </a:pPr>
            <a:r>
              <a:rPr lang="en-US" sz="2200" dirty="0"/>
              <a:t>We look forward to working with our Academic team and our new CTE Coordinator!</a:t>
            </a:r>
          </a:p>
          <a:p>
            <a:pPr marL="285750"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a:t>Cybersecurity program – Peyton (Patriot) Campus</a:t>
            </a:r>
          </a:p>
          <a:p>
            <a:pPr marL="742950" lvl="1" indent="-285750">
              <a:buFont typeface="Arial" panose="020B0604020202020204" pitchFamily="34" charset="0"/>
              <a:buChar char="•"/>
            </a:pPr>
            <a:r>
              <a:rPr lang="en-US" sz="2200" dirty="0"/>
              <a:t>Full Network Operations Center</a:t>
            </a:r>
          </a:p>
          <a:p>
            <a:pPr marL="742950" lvl="1" indent="-285750">
              <a:buFont typeface="Arial" panose="020B0604020202020204" pitchFamily="34" charset="0"/>
              <a:buChar char="•"/>
            </a:pPr>
            <a:r>
              <a:rPr lang="en-US" sz="2200" dirty="0"/>
              <a:t>Cybersecurity curriculum</a:t>
            </a:r>
          </a:p>
          <a:p>
            <a:pPr marL="742950" lvl="1" indent="-285750">
              <a:buFont typeface="Arial" panose="020B0604020202020204" pitchFamily="34" charset="0"/>
              <a:buChar char="•"/>
            </a:pPr>
            <a:r>
              <a:rPr lang="en-US" sz="2200" dirty="0"/>
              <a:t>Cybersecurity training equipment and simulations</a:t>
            </a:r>
          </a:p>
          <a:p>
            <a:pPr marL="742950" lvl="1"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a:t>Works hand in hand with student certifications!</a:t>
            </a:r>
          </a:p>
          <a:p>
            <a:pPr marL="742950" lvl="1" indent="-285750">
              <a:buFont typeface="Arial" panose="020B0604020202020204" pitchFamily="34" charset="0"/>
              <a:buChar char="•"/>
            </a:pPr>
            <a:r>
              <a:rPr lang="en-US" sz="2200" dirty="0"/>
              <a:t>CompTIA Security+</a:t>
            </a:r>
          </a:p>
        </p:txBody>
      </p:sp>
      <p:pic>
        <p:nvPicPr>
          <p:cNvPr id="2" name="Picture 1">
            <a:extLst>
              <a:ext uri="{FF2B5EF4-FFF2-40B4-BE49-F238E27FC236}">
                <a16:creationId xmlns:a16="http://schemas.microsoft.com/office/drawing/2014/main" id="{16B87506-DB80-4799-8D64-475CFA3F8711}"/>
              </a:ext>
            </a:extLst>
          </p:cNvPr>
          <p:cNvPicPr>
            <a:picLocks noChangeAspect="1"/>
          </p:cNvPicPr>
          <p:nvPr/>
        </p:nvPicPr>
        <p:blipFill>
          <a:blip r:embed="rId3"/>
          <a:stretch>
            <a:fillRect/>
          </a:stretch>
        </p:blipFill>
        <p:spPr>
          <a:xfrm>
            <a:off x="7740015" y="2812474"/>
            <a:ext cx="4238625" cy="3178969"/>
          </a:xfrm>
          <a:prstGeom prst="rect">
            <a:avLst/>
          </a:prstGeom>
        </p:spPr>
      </p:pic>
    </p:spTree>
    <p:extLst>
      <p:ext uri="{BB962C8B-B14F-4D97-AF65-F5344CB8AC3E}">
        <p14:creationId xmlns:p14="http://schemas.microsoft.com/office/powerpoint/2010/main" val="30289158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E25B0D-1F22-463C-8DEB-C6DC4C13375B}"/>
              </a:ext>
            </a:extLst>
          </p:cNvPr>
          <p:cNvSpPr/>
          <p:nvPr/>
        </p:nvSpPr>
        <p:spPr>
          <a:xfrm>
            <a:off x="213360" y="172720"/>
            <a:ext cx="447040" cy="6512560"/>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clipart&#10;&#10;Description automatically generated">
            <a:extLst>
              <a:ext uri="{FF2B5EF4-FFF2-40B4-BE49-F238E27FC236}">
                <a16:creationId xmlns:a16="http://schemas.microsoft.com/office/drawing/2014/main" id="{42C8C371-4D68-4734-9190-C32836777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280" y="172720"/>
            <a:ext cx="2092960" cy="1354312"/>
          </a:xfrm>
          <a:prstGeom prst="rect">
            <a:avLst/>
          </a:prstGeom>
        </p:spPr>
      </p:pic>
      <p:sp>
        <p:nvSpPr>
          <p:cNvPr id="6" name="Footer Placeholder 5">
            <a:extLst>
              <a:ext uri="{FF2B5EF4-FFF2-40B4-BE49-F238E27FC236}">
                <a16:creationId xmlns:a16="http://schemas.microsoft.com/office/drawing/2014/main" id="{1B55A3EE-2A76-4ED8-8527-88712587CE43}"/>
              </a:ext>
            </a:extLst>
          </p:cNvPr>
          <p:cNvSpPr>
            <a:spLocks noGrp="1"/>
          </p:cNvSpPr>
          <p:nvPr>
            <p:ph type="ftr" sz="quarter" idx="11"/>
          </p:nvPr>
        </p:nvSpPr>
        <p:spPr/>
        <p:txBody>
          <a:bodyPr/>
          <a:lstStyle/>
          <a:p>
            <a:r>
              <a:rPr lang="en-US"/>
              <a:t>Empowering School Success Through Technology</a:t>
            </a:r>
          </a:p>
        </p:txBody>
      </p:sp>
      <p:sp>
        <p:nvSpPr>
          <p:cNvPr id="7" name="Slide Number Placeholder 6">
            <a:extLst>
              <a:ext uri="{FF2B5EF4-FFF2-40B4-BE49-F238E27FC236}">
                <a16:creationId xmlns:a16="http://schemas.microsoft.com/office/drawing/2014/main" id="{82C6AF35-FB48-4885-8D6E-477537BCDF8F}"/>
              </a:ext>
            </a:extLst>
          </p:cNvPr>
          <p:cNvSpPr>
            <a:spLocks noGrp="1"/>
          </p:cNvSpPr>
          <p:nvPr>
            <p:ph type="sldNum" sz="quarter" idx="12"/>
          </p:nvPr>
        </p:nvSpPr>
        <p:spPr/>
        <p:txBody>
          <a:bodyPr/>
          <a:lstStyle/>
          <a:p>
            <a:fld id="{1E936F2E-7BA7-4DAB-BA60-1FC935EEF7FB}" type="slidenum">
              <a:rPr lang="en-US" smtClean="0"/>
              <a:t>8</a:t>
            </a:fld>
            <a:endParaRPr lang="en-US" dirty="0"/>
          </a:p>
        </p:txBody>
      </p:sp>
      <p:sp>
        <p:nvSpPr>
          <p:cNvPr id="8" name="TextBox 7">
            <a:extLst>
              <a:ext uri="{FF2B5EF4-FFF2-40B4-BE49-F238E27FC236}">
                <a16:creationId xmlns:a16="http://schemas.microsoft.com/office/drawing/2014/main" id="{3E793343-57B7-43A0-97C2-5129F3AD239D}"/>
              </a:ext>
            </a:extLst>
          </p:cNvPr>
          <p:cNvSpPr txBox="1"/>
          <p:nvPr/>
        </p:nvSpPr>
        <p:spPr>
          <a:xfrm>
            <a:off x="1351280" y="762000"/>
            <a:ext cx="8321040" cy="584775"/>
          </a:xfrm>
          <a:prstGeom prst="rect">
            <a:avLst/>
          </a:prstGeom>
          <a:noFill/>
        </p:spPr>
        <p:txBody>
          <a:bodyPr wrap="square" rtlCol="0">
            <a:spAutoFit/>
          </a:bodyPr>
          <a:lstStyle/>
          <a:p>
            <a:r>
              <a:rPr lang="en-US" sz="3200" b="1" i="1" dirty="0"/>
              <a:t>Student Support Desks</a:t>
            </a:r>
          </a:p>
        </p:txBody>
      </p:sp>
      <p:sp>
        <p:nvSpPr>
          <p:cNvPr id="9" name="TextBox 8">
            <a:extLst>
              <a:ext uri="{FF2B5EF4-FFF2-40B4-BE49-F238E27FC236}">
                <a16:creationId xmlns:a16="http://schemas.microsoft.com/office/drawing/2014/main" id="{37B40907-DF6C-47C2-96CA-9E07BDA523F9}"/>
              </a:ext>
            </a:extLst>
          </p:cNvPr>
          <p:cNvSpPr txBox="1"/>
          <p:nvPr/>
        </p:nvSpPr>
        <p:spPr>
          <a:xfrm>
            <a:off x="1097280" y="1931587"/>
            <a:ext cx="10678160" cy="2462213"/>
          </a:xfrm>
          <a:prstGeom prst="rect">
            <a:avLst/>
          </a:prstGeom>
          <a:noFill/>
        </p:spPr>
        <p:txBody>
          <a:bodyPr wrap="square" rtlCol="0">
            <a:spAutoFit/>
          </a:bodyPr>
          <a:lstStyle/>
          <a:p>
            <a:pPr marL="285750" indent="-285750">
              <a:buFont typeface="Arial" panose="020B0604020202020204" pitchFamily="34" charset="0"/>
              <a:buChar char="•"/>
            </a:pPr>
            <a:r>
              <a:rPr lang="en-US" sz="2200" dirty="0"/>
              <a:t>Students helping students!</a:t>
            </a:r>
          </a:p>
          <a:p>
            <a:pPr marL="742950" lvl="1" indent="-285750">
              <a:buFont typeface="Arial" panose="020B0604020202020204" pitchFamily="34" charset="0"/>
              <a:buChar char="•"/>
            </a:pPr>
            <a:r>
              <a:rPr lang="en-US" sz="2200" dirty="0"/>
              <a:t>Students in the CTE program will have an opportunity to gain real-world experience by serving on a Student Support Desk</a:t>
            </a:r>
          </a:p>
          <a:p>
            <a:pPr marL="1200150" lvl="2" indent="-285750">
              <a:buFont typeface="Arial" panose="020B0604020202020204" pitchFamily="34" charset="0"/>
              <a:buChar char="•"/>
            </a:pPr>
            <a:r>
              <a:rPr lang="en-US" sz="2200" dirty="0"/>
              <a:t>Will support students in-region</a:t>
            </a:r>
          </a:p>
          <a:p>
            <a:pPr marL="1200150" lvl="2" indent="-285750">
              <a:buFont typeface="Arial" panose="020B0604020202020204" pitchFamily="34" charset="0"/>
              <a:buChar char="•"/>
            </a:pPr>
            <a:r>
              <a:rPr lang="en-US" sz="2200" dirty="0"/>
              <a:t>Some staff support</a:t>
            </a:r>
          </a:p>
          <a:p>
            <a:pPr marL="742950" lvl="1" indent="-285750">
              <a:buFont typeface="Arial" panose="020B0604020202020204" pitchFamily="34" charset="0"/>
              <a:buChar char="•"/>
            </a:pPr>
            <a:r>
              <a:rPr lang="en-US" sz="2200" dirty="0"/>
              <a:t>Overseen and supported by full-time Tech staff</a:t>
            </a:r>
          </a:p>
          <a:p>
            <a:pPr marL="742950" lvl="1" indent="-285750">
              <a:buFont typeface="Arial" panose="020B0604020202020204" pitchFamily="34" charset="0"/>
              <a:buChar char="•"/>
            </a:pPr>
            <a:r>
              <a:rPr lang="en-US" sz="2200" dirty="0"/>
              <a:t>GREAT preparation for entry job in Tech</a:t>
            </a:r>
          </a:p>
        </p:txBody>
      </p:sp>
      <p:pic>
        <p:nvPicPr>
          <p:cNvPr id="3" name="Graphic 2">
            <a:extLst>
              <a:ext uri="{FF2B5EF4-FFF2-40B4-BE49-F238E27FC236}">
                <a16:creationId xmlns:a16="http://schemas.microsoft.com/office/drawing/2014/main" id="{7ED2CE6D-B164-475A-A022-B3BBF5E91A1B}"/>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8686800" y="3344657"/>
            <a:ext cx="2590800" cy="2590800"/>
          </a:xfrm>
          <a:prstGeom prst="rect">
            <a:avLst/>
          </a:prstGeom>
        </p:spPr>
      </p:pic>
    </p:spTree>
    <p:extLst>
      <p:ext uri="{BB962C8B-B14F-4D97-AF65-F5344CB8AC3E}">
        <p14:creationId xmlns:p14="http://schemas.microsoft.com/office/powerpoint/2010/main" val="21073798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E25B0D-1F22-463C-8DEB-C6DC4C13375B}"/>
              </a:ext>
            </a:extLst>
          </p:cNvPr>
          <p:cNvSpPr/>
          <p:nvPr/>
        </p:nvSpPr>
        <p:spPr>
          <a:xfrm>
            <a:off x="213360" y="172720"/>
            <a:ext cx="447040" cy="6512560"/>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clipart&#10;&#10;Description automatically generated">
            <a:extLst>
              <a:ext uri="{FF2B5EF4-FFF2-40B4-BE49-F238E27FC236}">
                <a16:creationId xmlns:a16="http://schemas.microsoft.com/office/drawing/2014/main" id="{42C8C371-4D68-4734-9190-C32836777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280" y="172720"/>
            <a:ext cx="2092960" cy="1354312"/>
          </a:xfrm>
          <a:prstGeom prst="rect">
            <a:avLst/>
          </a:prstGeom>
        </p:spPr>
      </p:pic>
      <p:sp>
        <p:nvSpPr>
          <p:cNvPr id="6" name="Footer Placeholder 5">
            <a:extLst>
              <a:ext uri="{FF2B5EF4-FFF2-40B4-BE49-F238E27FC236}">
                <a16:creationId xmlns:a16="http://schemas.microsoft.com/office/drawing/2014/main" id="{1B55A3EE-2A76-4ED8-8527-88712587CE43}"/>
              </a:ext>
            </a:extLst>
          </p:cNvPr>
          <p:cNvSpPr>
            <a:spLocks noGrp="1"/>
          </p:cNvSpPr>
          <p:nvPr>
            <p:ph type="ftr" sz="quarter" idx="11"/>
          </p:nvPr>
        </p:nvSpPr>
        <p:spPr/>
        <p:txBody>
          <a:bodyPr/>
          <a:lstStyle/>
          <a:p>
            <a:r>
              <a:rPr lang="en-US"/>
              <a:t>Empowering School Success Through Technology</a:t>
            </a:r>
          </a:p>
        </p:txBody>
      </p:sp>
      <p:sp>
        <p:nvSpPr>
          <p:cNvPr id="7" name="Slide Number Placeholder 6">
            <a:extLst>
              <a:ext uri="{FF2B5EF4-FFF2-40B4-BE49-F238E27FC236}">
                <a16:creationId xmlns:a16="http://schemas.microsoft.com/office/drawing/2014/main" id="{82C6AF35-FB48-4885-8D6E-477537BCDF8F}"/>
              </a:ext>
            </a:extLst>
          </p:cNvPr>
          <p:cNvSpPr>
            <a:spLocks noGrp="1"/>
          </p:cNvSpPr>
          <p:nvPr>
            <p:ph type="sldNum" sz="quarter" idx="12"/>
          </p:nvPr>
        </p:nvSpPr>
        <p:spPr/>
        <p:txBody>
          <a:bodyPr/>
          <a:lstStyle/>
          <a:p>
            <a:fld id="{1E936F2E-7BA7-4DAB-BA60-1FC935EEF7FB}" type="slidenum">
              <a:rPr lang="en-US" smtClean="0"/>
              <a:t>9</a:t>
            </a:fld>
            <a:endParaRPr lang="en-US" dirty="0"/>
          </a:p>
        </p:txBody>
      </p:sp>
      <p:sp>
        <p:nvSpPr>
          <p:cNvPr id="8" name="TextBox 7">
            <a:extLst>
              <a:ext uri="{FF2B5EF4-FFF2-40B4-BE49-F238E27FC236}">
                <a16:creationId xmlns:a16="http://schemas.microsoft.com/office/drawing/2014/main" id="{3E793343-57B7-43A0-97C2-5129F3AD239D}"/>
              </a:ext>
            </a:extLst>
          </p:cNvPr>
          <p:cNvSpPr txBox="1"/>
          <p:nvPr/>
        </p:nvSpPr>
        <p:spPr>
          <a:xfrm>
            <a:off x="1351280" y="762000"/>
            <a:ext cx="8321040" cy="584775"/>
          </a:xfrm>
          <a:prstGeom prst="rect">
            <a:avLst/>
          </a:prstGeom>
          <a:noFill/>
        </p:spPr>
        <p:txBody>
          <a:bodyPr wrap="square" rtlCol="0">
            <a:spAutoFit/>
          </a:bodyPr>
          <a:lstStyle/>
          <a:p>
            <a:r>
              <a:rPr lang="en-US" sz="3200" b="1" i="1" dirty="0"/>
              <a:t>eSports and Competitive Gaming</a:t>
            </a:r>
          </a:p>
        </p:txBody>
      </p:sp>
      <p:sp>
        <p:nvSpPr>
          <p:cNvPr id="9" name="TextBox 8">
            <a:extLst>
              <a:ext uri="{FF2B5EF4-FFF2-40B4-BE49-F238E27FC236}">
                <a16:creationId xmlns:a16="http://schemas.microsoft.com/office/drawing/2014/main" id="{37B40907-DF6C-47C2-96CA-9E07BDA523F9}"/>
              </a:ext>
            </a:extLst>
          </p:cNvPr>
          <p:cNvSpPr txBox="1"/>
          <p:nvPr/>
        </p:nvSpPr>
        <p:spPr>
          <a:xfrm>
            <a:off x="1097280" y="1931587"/>
            <a:ext cx="10678160" cy="4154984"/>
          </a:xfrm>
          <a:prstGeom prst="rect">
            <a:avLst/>
          </a:prstGeom>
          <a:noFill/>
        </p:spPr>
        <p:txBody>
          <a:bodyPr wrap="square" rtlCol="0">
            <a:spAutoFit/>
          </a:bodyPr>
          <a:lstStyle/>
          <a:p>
            <a:pPr marL="285750" indent="-285750">
              <a:buFont typeface="Arial" panose="020B0604020202020204" pitchFamily="34" charset="0"/>
              <a:buChar char="•"/>
            </a:pPr>
            <a:r>
              <a:rPr lang="en-US" sz="2200" dirty="0"/>
              <a:t>eSports is a worldwide competition where players compete to win prizes.</a:t>
            </a:r>
          </a:p>
          <a:p>
            <a:pPr marL="742950" lvl="1" indent="-285750">
              <a:buFont typeface="Arial" panose="020B0604020202020204" pitchFamily="34" charset="0"/>
              <a:buChar char="•"/>
            </a:pPr>
            <a:r>
              <a:rPr lang="en-US" sz="2200" dirty="0"/>
              <a:t>There are professional leagues with payouts in the millions!</a:t>
            </a:r>
          </a:p>
          <a:p>
            <a:pPr lvl="1"/>
            <a:endParaRPr lang="en-US" sz="2200" dirty="0"/>
          </a:p>
          <a:p>
            <a:pPr marL="285750" indent="-285750">
              <a:buFont typeface="Arial" panose="020B0604020202020204" pitchFamily="34" charset="0"/>
              <a:buChar char="•"/>
            </a:pPr>
            <a:r>
              <a:rPr lang="en-US" sz="2200" dirty="0"/>
              <a:t>The Colorado High School Activities Association (CHSAA) is running eSports as a pilot program for 2019-20, with a full sanction and interschool competitions planned for 2020-21 school year.</a:t>
            </a:r>
          </a:p>
          <a:p>
            <a:endParaRPr lang="en-US" sz="2200" dirty="0"/>
          </a:p>
          <a:p>
            <a:pPr marL="285750" indent="-285750">
              <a:buFont typeface="Arial" panose="020B0604020202020204" pitchFamily="34" charset="0"/>
              <a:buChar char="•"/>
            </a:pPr>
            <a:r>
              <a:rPr lang="en-US" sz="2200" dirty="0"/>
              <a:t>eSports can give GOAL students the chance to complete against other schools in statewide events!</a:t>
            </a:r>
          </a:p>
          <a:p>
            <a:pPr marL="742950" lvl="1" indent="-285750">
              <a:buFont typeface="Arial" panose="020B0604020202020204" pitchFamily="34" charset="0"/>
              <a:buChar char="•"/>
            </a:pPr>
            <a:r>
              <a:rPr lang="en-US" sz="2200" dirty="0"/>
              <a:t>We have sponsors!  Microsoft and HP!</a:t>
            </a:r>
          </a:p>
          <a:p>
            <a:endParaRPr lang="en-US" sz="2200" dirty="0"/>
          </a:p>
          <a:p>
            <a:pPr marL="285750" indent="-285750">
              <a:buFont typeface="Arial" panose="020B0604020202020204" pitchFamily="34" charset="0"/>
              <a:buChar char="•"/>
            </a:pPr>
            <a:r>
              <a:rPr lang="en-US" sz="2200" dirty="0"/>
              <a:t>Students in this program must be fully engaged and passing all classes at a “C” or better</a:t>
            </a:r>
          </a:p>
        </p:txBody>
      </p:sp>
    </p:spTree>
    <p:extLst>
      <p:ext uri="{BB962C8B-B14F-4D97-AF65-F5344CB8AC3E}">
        <p14:creationId xmlns:p14="http://schemas.microsoft.com/office/powerpoint/2010/main" val="9669223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E25B0D-1F22-463C-8DEB-C6DC4C13375B}"/>
              </a:ext>
            </a:extLst>
          </p:cNvPr>
          <p:cNvSpPr/>
          <p:nvPr/>
        </p:nvSpPr>
        <p:spPr>
          <a:xfrm>
            <a:off x="213360" y="172720"/>
            <a:ext cx="447040" cy="6512560"/>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clipart&#10;&#10;Description automatically generated">
            <a:extLst>
              <a:ext uri="{FF2B5EF4-FFF2-40B4-BE49-F238E27FC236}">
                <a16:creationId xmlns:a16="http://schemas.microsoft.com/office/drawing/2014/main" id="{42C8C371-4D68-4734-9190-C32836777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280" y="172720"/>
            <a:ext cx="2092960" cy="1354312"/>
          </a:xfrm>
          <a:prstGeom prst="rect">
            <a:avLst/>
          </a:prstGeom>
        </p:spPr>
      </p:pic>
      <p:sp>
        <p:nvSpPr>
          <p:cNvPr id="6" name="Footer Placeholder 5">
            <a:extLst>
              <a:ext uri="{FF2B5EF4-FFF2-40B4-BE49-F238E27FC236}">
                <a16:creationId xmlns:a16="http://schemas.microsoft.com/office/drawing/2014/main" id="{1B55A3EE-2A76-4ED8-8527-88712587CE43}"/>
              </a:ext>
            </a:extLst>
          </p:cNvPr>
          <p:cNvSpPr>
            <a:spLocks noGrp="1"/>
          </p:cNvSpPr>
          <p:nvPr>
            <p:ph type="ftr" sz="quarter" idx="11"/>
          </p:nvPr>
        </p:nvSpPr>
        <p:spPr/>
        <p:txBody>
          <a:bodyPr/>
          <a:lstStyle/>
          <a:p>
            <a:r>
              <a:rPr lang="en-US"/>
              <a:t>Empowering School Success Through Technology</a:t>
            </a:r>
          </a:p>
        </p:txBody>
      </p:sp>
      <p:sp>
        <p:nvSpPr>
          <p:cNvPr id="7" name="Slide Number Placeholder 6">
            <a:extLst>
              <a:ext uri="{FF2B5EF4-FFF2-40B4-BE49-F238E27FC236}">
                <a16:creationId xmlns:a16="http://schemas.microsoft.com/office/drawing/2014/main" id="{82C6AF35-FB48-4885-8D6E-477537BCDF8F}"/>
              </a:ext>
            </a:extLst>
          </p:cNvPr>
          <p:cNvSpPr>
            <a:spLocks noGrp="1"/>
          </p:cNvSpPr>
          <p:nvPr>
            <p:ph type="sldNum" sz="quarter" idx="12"/>
          </p:nvPr>
        </p:nvSpPr>
        <p:spPr/>
        <p:txBody>
          <a:bodyPr/>
          <a:lstStyle/>
          <a:p>
            <a:fld id="{1E936F2E-7BA7-4DAB-BA60-1FC935EEF7FB}" type="slidenum">
              <a:rPr lang="en-US" smtClean="0"/>
              <a:t>10</a:t>
            </a:fld>
            <a:endParaRPr lang="en-US" dirty="0"/>
          </a:p>
        </p:txBody>
      </p:sp>
      <p:sp>
        <p:nvSpPr>
          <p:cNvPr id="8" name="TextBox 7">
            <a:extLst>
              <a:ext uri="{FF2B5EF4-FFF2-40B4-BE49-F238E27FC236}">
                <a16:creationId xmlns:a16="http://schemas.microsoft.com/office/drawing/2014/main" id="{3E793343-57B7-43A0-97C2-5129F3AD239D}"/>
              </a:ext>
            </a:extLst>
          </p:cNvPr>
          <p:cNvSpPr txBox="1"/>
          <p:nvPr/>
        </p:nvSpPr>
        <p:spPr>
          <a:xfrm>
            <a:off x="1351280" y="762000"/>
            <a:ext cx="8321040" cy="584775"/>
          </a:xfrm>
          <a:prstGeom prst="rect">
            <a:avLst/>
          </a:prstGeom>
          <a:noFill/>
        </p:spPr>
        <p:txBody>
          <a:bodyPr wrap="square" rtlCol="0">
            <a:spAutoFit/>
          </a:bodyPr>
          <a:lstStyle/>
          <a:p>
            <a:r>
              <a:rPr lang="en-US" sz="3200" b="1" i="1" dirty="0"/>
              <a:t>Interactive Display Boards</a:t>
            </a:r>
          </a:p>
        </p:txBody>
      </p:sp>
      <p:sp>
        <p:nvSpPr>
          <p:cNvPr id="9" name="TextBox 8">
            <a:extLst>
              <a:ext uri="{FF2B5EF4-FFF2-40B4-BE49-F238E27FC236}">
                <a16:creationId xmlns:a16="http://schemas.microsoft.com/office/drawing/2014/main" id="{37B40907-DF6C-47C2-96CA-9E07BDA523F9}"/>
              </a:ext>
            </a:extLst>
          </p:cNvPr>
          <p:cNvSpPr txBox="1"/>
          <p:nvPr/>
        </p:nvSpPr>
        <p:spPr>
          <a:xfrm>
            <a:off x="1097280" y="1931587"/>
            <a:ext cx="10678160" cy="2800767"/>
          </a:xfrm>
          <a:prstGeom prst="rect">
            <a:avLst/>
          </a:prstGeom>
          <a:noFill/>
        </p:spPr>
        <p:txBody>
          <a:bodyPr wrap="square" rtlCol="0">
            <a:spAutoFit/>
          </a:bodyPr>
          <a:lstStyle/>
          <a:p>
            <a:pPr marL="285750" indent="-285750">
              <a:buFont typeface="Arial" panose="020B0604020202020204" pitchFamily="34" charset="0"/>
              <a:buChar char="•"/>
            </a:pPr>
            <a:r>
              <a:rPr lang="en-US" sz="2200" dirty="0"/>
              <a:t>Imagine a 65-inch touchscreen, with integrated cameras and speakers, AND Windows 10 built right into the device!</a:t>
            </a:r>
          </a:p>
          <a:p>
            <a:pPr marL="742950" lvl="1" indent="-285750">
              <a:buFont typeface="Arial" panose="020B0604020202020204" pitchFamily="34" charset="0"/>
              <a:buChar char="•"/>
            </a:pPr>
            <a:r>
              <a:rPr lang="en-US" sz="2200" dirty="0"/>
              <a:t>Each GOAL site is getting at least one unit, larger sites are receiving more</a:t>
            </a:r>
          </a:p>
          <a:p>
            <a:pPr marL="742950" lvl="1" indent="-285750">
              <a:buFont typeface="Arial" panose="020B0604020202020204" pitchFamily="34" charset="0"/>
              <a:buChar char="•"/>
            </a:pPr>
            <a:r>
              <a:rPr lang="en-US" sz="2200" dirty="0"/>
              <a:t>Will allow for fully remote video meetings</a:t>
            </a:r>
          </a:p>
          <a:p>
            <a:pPr marL="742950" lvl="1" indent="-285750">
              <a:buFont typeface="Arial" panose="020B0604020202020204" pitchFamily="34" charset="0"/>
              <a:buChar char="•"/>
            </a:pPr>
            <a:r>
              <a:rPr lang="en-US" sz="2200" dirty="0"/>
              <a:t>Can broadcast from Administration to every board in the state at the same time, using the power of our A/V team to create our own channel</a:t>
            </a:r>
          </a:p>
          <a:p>
            <a:pPr marL="742950" lvl="1" indent="-285750">
              <a:buFont typeface="Arial" panose="020B0604020202020204" pitchFamily="34" charset="0"/>
              <a:buChar char="•"/>
            </a:pPr>
            <a:r>
              <a:rPr lang="en-US" sz="2200" dirty="0"/>
              <a:t>Can assist our Academic teams with delivering more interactive content, recording those sessions, and making them available to students on-demand</a:t>
            </a:r>
          </a:p>
        </p:txBody>
      </p:sp>
    </p:spTree>
    <p:extLst>
      <p:ext uri="{BB962C8B-B14F-4D97-AF65-F5344CB8AC3E}">
        <p14:creationId xmlns:p14="http://schemas.microsoft.com/office/powerpoint/2010/main" val="13523462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E25B0D-1F22-463C-8DEB-C6DC4C13375B}"/>
              </a:ext>
            </a:extLst>
          </p:cNvPr>
          <p:cNvSpPr/>
          <p:nvPr/>
        </p:nvSpPr>
        <p:spPr>
          <a:xfrm>
            <a:off x="213360" y="172720"/>
            <a:ext cx="447040" cy="6512560"/>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clipart&#10;&#10;Description automatically generated">
            <a:extLst>
              <a:ext uri="{FF2B5EF4-FFF2-40B4-BE49-F238E27FC236}">
                <a16:creationId xmlns:a16="http://schemas.microsoft.com/office/drawing/2014/main" id="{42C8C371-4D68-4734-9190-C32836777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280" y="172720"/>
            <a:ext cx="2092960" cy="1354312"/>
          </a:xfrm>
          <a:prstGeom prst="rect">
            <a:avLst/>
          </a:prstGeom>
        </p:spPr>
      </p:pic>
      <p:sp>
        <p:nvSpPr>
          <p:cNvPr id="6" name="Footer Placeholder 5">
            <a:extLst>
              <a:ext uri="{FF2B5EF4-FFF2-40B4-BE49-F238E27FC236}">
                <a16:creationId xmlns:a16="http://schemas.microsoft.com/office/drawing/2014/main" id="{1B55A3EE-2A76-4ED8-8527-88712587CE43}"/>
              </a:ext>
            </a:extLst>
          </p:cNvPr>
          <p:cNvSpPr>
            <a:spLocks noGrp="1"/>
          </p:cNvSpPr>
          <p:nvPr>
            <p:ph type="ftr" sz="quarter" idx="11"/>
          </p:nvPr>
        </p:nvSpPr>
        <p:spPr/>
        <p:txBody>
          <a:bodyPr/>
          <a:lstStyle/>
          <a:p>
            <a:r>
              <a:rPr lang="en-US"/>
              <a:t>Empowering School Success Through Technology</a:t>
            </a:r>
          </a:p>
        </p:txBody>
      </p:sp>
      <p:sp>
        <p:nvSpPr>
          <p:cNvPr id="7" name="Slide Number Placeholder 6">
            <a:extLst>
              <a:ext uri="{FF2B5EF4-FFF2-40B4-BE49-F238E27FC236}">
                <a16:creationId xmlns:a16="http://schemas.microsoft.com/office/drawing/2014/main" id="{82C6AF35-FB48-4885-8D6E-477537BCDF8F}"/>
              </a:ext>
            </a:extLst>
          </p:cNvPr>
          <p:cNvSpPr>
            <a:spLocks noGrp="1"/>
          </p:cNvSpPr>
          <p:nvPr>
            <p:ph type="sldNum" sz="quarter" idx="12"/>
          </p:nvPr>
        </p:nvSpPr>
        <p:spPr/>
        <p:txBody>
          <a:bodyPr/>
          <a:lstStyle/>
          <a:p>
            <a:fld id="{1E936F2E-7BA7-4DAB-BA60-1FC935EEF7FB}" type="slidenum">
              <a:rPr lang="en-US" smtClean="0"/>
              <a:t>11</a:t>
            </a:fld>
            <a:endParaRPr lang="en-US" dirty="0"/>
          </a:p>
        </p:txBody>
      </p:sp>
      <p:sp>
        <p:nvSpPr>
          <p:cNvPr id="8" name="TextBox 7">
            <a:extLst>
              <a:ext uri="{FF2B5EF4-FFF2-40B4-BE49-F238E27FC236}">
                <a16:creationId xmlns:a16="http://schemas.microsoft.com/office/drawing/2014/main" id="{3E793343-57B7-43A0-97C2-5129F3AD239D}"/>
              </a:ext>
            </a:extLst>
          </p:cNvPr>
          <p:cNvSpPr txBox="1"/>
          <p:nvPr/>
        </p:nvSpPr>
        <p:spPr>
          <a:xfrm>
            <a:off x="1351280" y="762000"/>
            <a:ext cx="8321040" cy="584775"/>
          </a:xfrm>
          <a:prstGeom prst="rect">
            <a:avLst/>
          </a:prstGeom>
          <a:noFill/>
        </p:spPr>
        <p:txBody>
          <a:bodyPr wrap="square" rtlCol="0">
            <a:spAutoFit/>
          </a:bodyPr>
          <a:lstStyle/>
          <a:p>
            <a:r>
              <a:rPr lang="en-US" sz="3200" b="1" i="1" dirty="0"/>
              <a:t>Augmented (AR) and Virtual (VR) Reality</a:t>
            </a:r>
          </a:p>
        </p:txBody>
      </p:sp>
      <p:sp>
        <p:nvSpPr>
          <p:cNvPr id="9" name="TextBox 8">
            <a:extLst>
              <a:ext uri="{FF2B5EF4-FFF2-40B4-BE49-F238E27FC236}">
                <a16:creationId xmlns:a16="http://schemas.microsoft.com/office/drawing/2014/main" id="{37B40907-DF6C-47C2-96CA-9E07BDA523F9}"/>
              </a:ext>
            </a:extLst>
          </p:cNvPr>
          <p:cNvSpPr txBox="1"/>
          <p:nvPr/>
        </p:nvSpPr>
        <p:spPr>
          <a:xfrm>
            <a:off x="1097280" y="1931587"/>
            <a:ext cx="10678160" cy="3139321"/>
          </a:xfrm>
          <a:prstGeom prst="rect">
            <a:avLst/>
          </a:prstGeom>
          <a:noFill/>
        </p:spPr>
        <p:txBody>
          <a:bodyPr wrap="square" rtlCol="0">
            <a:spAutoFit/>
          </a:bodyPr>
          <a:lstStyle/>
          <a:p>
            <a:pPr marL="285750" indent="-285750">
              <a:buFont typeface="Arial" panose="020B0604020202020204" pitchFamily="34" charset="0"/>
              <a:buChar char="•"/>
            </a:pPr>
            <a:r>
              <a:rPr lang="en-US" sz="2200" dirty="0"/>
              <a:t>Augmented and Virtual Reality curriculum offers students a completely new way to interact with their work.</a:t>
            </a:r>
          </a:p>
          <a:p>
            <a:pPr marL="742950" lvl="1" indent="-285750">
              <a:buFont typeface="Arial" panose="020B0604020202020204" pitchFamily="34" charset="0"/>
              <a:buChar char="•"/>
            </a:pPr>
            <a:r>
              <a:rPr lang="en-US" sz="2200" dirty="0"/>
              <a:t>Students can experience working with virtual models of what they are studying at that time</a:t>
            </a:r>
          </a:p>
          <a:p>
            <a:pPr marL="1200150" lvl="2" indent="-285750">
              <a:buFont typeface="Arial" panose="020B0604020202020204" pitchFamily="34" charset="0"/>
              <a:buChar char="•"/>
            </a:pPr>
            <a:r>
              <a:rPr lang="en-US" sz="2200" dirty="0"/>
              <a:t>Health classes – could be a working respiratory system</a:t>
            </a:r>
          </a:p>
          <a:p>
            <a:pPr marL="1200150" lvl="2" indent="-285750">
              <a:buFont typeface="Arial" panose="020B0604020202020204" pitchFamily="34" charset="0"/>
              <a:buChar char="•"/>
            </a:pPr>
            <a:r>
              <a:rPr lang="en-US" sz="2200" dirty="0"/>
              <a:t>Automotive classes – could be an interactive transmission</a:t>
            </a:r>
          </a:p>
          <a:p>
            <a:pPr marL="1200150" lvl="2" indent="-285750">
              <a:buFont typeface="Arial" panose="020B0604020202020204" pitchFamily="34" charset="0"/>
              <a:buChar char="•"/>
            </a:pPr>
            <a:r>
              <a:rPr lang="en-US" sz="2200" dirty="0"/>
              <a:t>Tech classes – could be the insides of a computer</a:t>
            </a:r>
          </a:p>
          <a:p>
            <a:pPr marL="1200150" lvl="2" indent="-285750">
              <a:buFont typeface="Arial" panose="020B0604020202020204" pitchFamily="34" charset="0"/>
              <a:buChar char="•"/>
            </a:pPr>
            <a:endParaRPr lang="en-US" sz="2200" dirty="0"/>
          </a:p>
          <a:p>
            <a:pPr marL="285750" indent="-285750">
              <a:buFont typeface="Arial" panose="020B0604020202020204" pitchFamily="34" charset="0"/>
              <a:buChar char="•"/>
            </a:pPr>
            <a:r>
              <a:rPr lang="en-US" sz="2200" dirty="0"/>
              <a:t>GOAL is relying on our Microsoft partnership to bring the HoloLens device to our school!</a:t>
            </a:r>
          </a:p>
        </p:txBody>
      </p:sp>
      <p:pic>
        <p:nvPicPr>
          <p:cNvPr id="2050" name="Picture 2" descr="Image result for hololens">
            <a:extLst>
              <a:ext uri="{FF2B5EF4-FFF2-40B4-BE49-F238E27FC236}">
                <a16:creationId xmlns:a16="http://schemas.microsoft.com/office/drawing/2014/main" id="{3DD05692-C9F1-4131-87CD-46B6426FFC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38590" y="3085922"/>
            <a:ext cx="2743200" cy="1541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07513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E25B0D-1F22-463C-8DEB-C6DC4C13375B}"/>
              </a:ext>
            </a:extLst>
          </p:cNvPr>
          <p:cNvSpPr/>
          <p:nvPr/>
        </p:nvSpPr>
        <p:spPr>
          <a:xfrm>
            <a:off x="213360" y="172720"/>
            <a:ext cx="447040" cy="6512560"/>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clipart&#10;&#10;Description automatically generated">
            <a:extLst>
              <a:ext uri="{FF2B5EF4-FFF2-40B4-BE49-F238E27FC236}">
                <a16:creationId xmlns:a16="http://schemas.microsoft.com/office/drawing/2014/main" id="{42C8C371-4D68-4734-9190-C32836777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280" y="172720"/>
            <a:ext cx="2092960" cy="1354312"/>
          </a:xfrm>
          <a:prstGeom prst="rect">
            <a:avLst/>
          </a:prstGeom>
        </p:spPr>
      </p:pic>
      <p:sp>
        <p:nvSpPr>
          <p:cNvPr id="6" name="Footer Placeholder 5">
            <a:extLst>
              <a:ext uri="{FF2B5EF4-FFF2-40B4-BE49-F238E27FC236}">
                <a16:creationId xmlns:a16="http://schemas.microsoft.com/office/drawing/2014/main" id="{1B55A3EE-2A76-4ED8-8527-88712587CE43}"/>
              </a:ext>
            </a:extLst>
          </p:cNvPr>
          <p:cNvSpPr>
            <a:spLocks noGrp="1"/>
          </p:cNvSpPr>
          <p:nvPr>
            <p:ph type="ftr" sz="quarter" idx="11"/>
          </p:nvPr>
        </p:nvSpPr>
        <p:spPr/>
        <p:txBody>
          <a:bodyPr/>
          <a:lstStyle/>
          <a:p>
            <a:r>
              <a:rPr lang="en-US"/>
              <a:t>Empowering School Success Through Technology</a:t>
            </a:r>
          </a:p>
        </p:txBody>
      </p:sp>
      <p:sp>
        <p:nvSpPr>
          <p:cNvPr id="7" name="Slide Number Placeholder 6">
            <a:extLst>
              <a:ext uri="{FF2B5EF4-FFF2-40B4-BE49-F238E27FC236}">
                <a16:creationId xmlns:a16="http://schemas.microsoft.com/office/drawing/2014/main" id="{82C6AF35-FB48-4885-8D6E-477537BCDF8F}"/>
              </a:ext>
            </a:extLst>
          </p:cNvPr>
          <p:cNvSpPr>
            <a:spLocks noGrp="1"/>
          </p:cNvSpPr>
          <p:nvPr>
            <p:ph type="sldNum" sz="quarter" idx="12"/>
          </p:nvPr>
        </p:nvSpPr>
        <p:spPr/>
        <p:txBody>
          <a:bodyPr/>
          <a:lstStyle/>
          <a:p>
            <a:fld id="{1E936F2E-7BA7-4DAB-BA60-1FC935EEF7FB}" type="slidenum">
              <a:rPr lang="en-US" smtClean="0"/>
              <a:t>12</a:t>
            </a:fld>
            <a:endParaRPr lang="en-US" dirty="0"/>
          </a:p>
        </p:txBody>
      </p:sp>
      <p:sp>
        <p:nvSpPr>
          <p:cNvPr id="8" name="TextBox 7">
            <a:extLst>
              <a:ext uri="{FF2B5EF4-FFF2-40B4-BE49-F238E27FC236}">
                <a16:creationId xmlns:a16="http://schemas.microsoft.com/office/drawing/2014/main" id="{3E793343-57B7-43A0-97C2-5129F3AD239D}"/>
              </a:ext>
            </a:extLst>
          </p:cNvPr>
          <p:cNvSpPr txBox="1"/>
          <p:nvPr/>
        </p:nvSpPr>
        <p:spPr>
          <a:xfrm>
            <a:off x="1351280" y="762000"/>
            <a:ext cx="8321040" cy="584775"/>
          </a:xfrm>
          <a:prstGeom prst="rect">
            <a:avLst/>
          </a:prstGeom>
          <a:noFill/>
        </p:spPr>
        <p:txBody>
          <a:bodyPr wrap="square" rtlCol="0">
            <a:spAutoFit/>
          </a:bodyPr>
          <a:lstStyle/>
          <a:p>
            <a:r>
              <a:rPr lang="en-US" sz="3200" b="1" i="1" dirty="0"/>
              <a:t>Dual Data Centers and Redundancy</a:t>
            </a:r>
          </a:p>
        </p:txBody>
      </p:sp>
      <p:sp>
        <p:nvSpPr>
          <p:cNvPr id="9" name="TextBox 8">
            <a:extLst>
              <a:ext uri="{FF2B5EF4-FFF2-40B4-BE49-F238E27FC236}">
                <a16:creationId xmlns:a16="http://schemas.microsoft.com/office/drawing/2014/main" id="{37B40907-DF6C-47C2-96CA-9E07BDA523F9}"/>
              </a:ext>
            </a:extLst>
          </p:cNvPr>
          <p:cNvSpPr txBox="1"/>
          <p:nvPr/>
        </p:nvSpPr>
        <p:spPr>
          <a:xfrm>
            <a:off x="1097280" y="1931587"/>
            <a:ext cx="10678160" cy="2462213"/>
          </a:xfrm>
          <a:prstGeom prst="rect">
            <a:avLst/>
          </a:prstGeom>
          <a:noFill/>
        </p:spPr>
        <p:txBody>
          <a:bodyPr wrap="square" rtlCol="0">
            <a:spAutoFit/>
          </a:bodyPr>
          <a:lstStyle/>
          <a:p>
            <a:pPr marL="285750" indent="-285750">
              <a:buFont typeface="Arial" panose="020B0604020202020204" pitchFamily="34" charset="0"/>
              <a:buChar char="•"/>
            </a:pPr>
            <a:r>
              <a:rPr lang="en-US" sz="2200" dirty="0"/>
              <a:t>So, how do we power all this advanced technology?</a:t>
            </a:r>
          </a:p>
          <a:p>
            <a:pPr marL="742950" lvl="1" indent="-285750">
              <a:buFont typeface="Arial" panose="020B0604020202020204" pitchFamily="34" charset="0"/>
              <a:buChar char="•"/>
            </a:pPr>
            <a:r>
              <a:rPr lang="en-US" sz="2200" dirty="0"/>
              <a:t>Dual Data Centers!  </a:t>
            </a:r>
          </a:p>
          <a:p>
            <a:pPr marL="1200150" lvl="2" indent="-285750">
              <a:buFont typeface="Arial" panose="020B0604020202020204" pitchFamily="34" charset="0"/>
              <a:buChar char="•"/>
            </a:pPr>
            <a:r>
              <a:rPr lang="en-US" sz="2200" dirty="0"/>
              <a:t>Pueblo </a:t>
            </a:r>
          </a:p>
          <a:p>
            <a:pPr marL="1200150" lvl="2" indent="-285750">
              <a:buFont typeface="Arial" panose="020B0604020202020204" pitchFamily="34" charset="0"/>
              <a:buChar char="•"/>
            </a:pPr>
            <a:r>
              <a:rPr lang="en-US" sz="2200" dirty="0"/>
              <a:t>Colorado Springs (under construction, operational 1 August 2019)</a:t>
            </a:r>
          </a:p>
          <a:p>
            <a:pPr marL="285750" indent="-285750">
              <a:buFont typeface="Arial" panose="020B0604020202020204" pitchFamily="34" charset="0"/>
              <a:buChar char="•"/>
            </a:pPr>
            <a:r>
              <a:rPr lang="en-US" sz="2200" dirty="0"/>
              <a:t>Our data centers offer us enormous capacity and capabilities and offer disaster recovery times that are the best in the industry.  When our data centers are complete, GOAL will never be out of sync on any data or process by more than </a:t>
            </a:r>
            <a:r>
              <a:rPr lang="en-US" sz="2200" b="1" dirty="0"/>
              <a:t>one minute!</a:t>
            </a:r>
            <a:endParaRPr lang="en-US" sz="2200" dirty="0"/>
          </a:p>
        </p:txBody>
      </p:sp>
      <p:pic>
        <p:nvPicPr>
          <p:cNvPr id="3074" name="Picture 2" descr="Image result for data center">
            <a:extLst>
              <a:ext uri="{FF2B5EF4-FFF2-40B4-BE49-F238E27FC236}">
                <a16:creationId xmlns:a16="http://schemas.microsoft.com/office/drawing/2014/main" id="{9694754B-1216-4332-AB1E-F798A6EE90F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26719" y="4326019"/>
            <a:ext cx="3738562" cy="2098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20667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E25B0D-1F22-463C-8DEB-C6DC4C13375B}"/>
              </a:ext>
            </a:extLst>
          </p:cNvPr>
          <p:cNvSpPr/>
          <p:nvPr/>
        </p:nvSpPr>
        <p:spPr>
          <a:xfrm>
            <a:off x="213360" y="172720"/>
            <a:ext cx="447040" cy="6512560"/>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clipart&#10;&#10;Description automatically generated">
            <a:extLst>
              <a:ext uri="{FF2B5EF4-FFF2-40B4-BE49-F238E27FC236}">
                <a16:creationId xmlns:a16="http://schemas.microsoft.com/office/drawing/2014/main" id="{42C8C371-4D68-4734-9190-C32836777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280" y="172720"/>
            <a:ext cx="2092960" cy="1354312"/>
          </a:xfrm>
          <a:prstGeom prst="rect">
            <a:avLst/>
          </a:prstGeom>
        </p:spPr>
      </p:pic>
      <p:sp>
        <p:nvSpPr>
          <p:cNvPr id="6" name="Footer Placeholder 5">
            <a:extLst>
              <a:ext uri="{FF2B5EF4-FFF2-40B4-BE49-F238E27FC236}">
                <a16:creationId xmlns:a16="http://schemas.microsoft.com/office/drawing/2014/main" id="{1B55A3EE-2A76-4ED8-8527-88712587CE43}"/>
              </a:ext>
            </a:extLst>
          </p:cNvPr>
          <p:cNvSpPr>
            <a:spLocks noGrp="1"/>
          </p:cNvSpPr>
          <p:nvPr>
            <p:ph type="ftr" sz="quarter" idx="11"/>
          </p:nvPr>
        </p:nvSpPr>
        <p:spPr/>
        <p:txBody>
          <a:bodyPr/>
          <a:lstStyle/>
          <a:p>
            <a:r>
              <a:rPr lang="en-US"/>
              <a:t>Empowering School Success Through Technology</a:t>
            </a:r>
          </a:p>
        </p:txBody>
      </p:sp>
      <p:sp>
        <p:nvSpPr>
          <p:cNvPr id="7" name="Slide Number Placeholder 6">
            <a:extLst>
              <a:ext uri="{FF2B5EF4-FFF2-40B4-BE49-F238E27FC236}">
                <a16:creationId xmlns:a16="http://schemas.microsoft.com/office/drawing/2014/main" id="{82C6AF35-FB48-4885-8D6E-477537BCDF8F}"/>
              </a:ext>
            </a:extLst>
          </p:cNvPr>
          <p:cNvSpPr>
            <a:spLocks noGrp="1"/>
          </p:cNvSpPr>
          <p:nvPr>
            <p:ph type="sldNum" sz="quarter" idx="12"/>
          </p:nvPr>
        </p:nvSpPr>
        <p:spPr/>
        <p:txBody>
          <a:bodyPr/>
          <a:lstStyle/>
          <a:p>
            <a:fld id="{1E936F2E-7BA7-4DAB-BA60-1FC935EEF7FB}" type="slidenum">
              <a:rPr lang="en-US" smtClean="0"/>
              <a:t>13</a:t>
            </a:fld>
            <a:endParaRPr lang="en-US" dirty="0"/>
          </a:p>
        </p:txBody>
      </p:sp>
      <p:sp>
        <p:nvSpPr>
          <p:cNvPr id="8" name="TextBox 7">
            <a:extLst>
              <a:ext uri="{FF2B5EF4-FFF2-40B4-BE49-F238E27FC236}">
                <a16:creationId xmlns:a16="http://schemas.microsoft.com/office/drawing/2014/main" id="{3E793343-57B7-43A0-97C2-5129F3AD239D}"/>
              </a:ext>
            </a:extLst>
          </p:cNvPr>
          <p:cNvSpPr txBox="1"/>
          <p:nvPr/>
        </p:nvSpPr>
        <p:spPr>
          <a:xfrm>
            <a:off x="1351280" y="762000"/>
            <a:ext cx="8321040" cy="584775"/>
          </a:xfrm>
          <a:prstGeom prst="rect">
            <a:avLst/>
          </a:prstGeom>
          <a:noFill/>
        </p:spPr>
        <p:txBody>
          <a:bodyPr wrap="square" rtlCol="0">
            <a:spAutoFit/>
          </a:bodyPr>
          <a:lstStyle/>
          <a:p>
            <a:r>
              <a:rPr lang="en-US" sz="3200" b="1" i="1" dirty="0"/>
              <a:t>Improvements to the Computer Fleet</a:t>
            </a:r>
          </a:p>
        </p:txBody>
      </p:sp>
      <p:sp>
        <p:nvSpPr>
          <p:cNvPr id="9" name="TextBox 8">
            <a:extLst>
              <a:ext uri="{FF2B5EF4-FFF2-40B4-BE49-F238E27FC236}">
                <a16:creationId xmlns:a16="http://schemas.microsoft.com/office/drawing/2014/main" id="{37B40907-DF6C-47C2-96CA-9E07BDA523F9}"/>
              </a:ext>
            </a:extLst>
          </p:cNvPr>
          <p:cNvSpPr txBox="1"/>
          <p:nvPr/>
        </p:nvSpPr>
        <p:spPr>
          <a:xfrm>
            <a:off x="1097280" y="1931587"/>
            <a:ext cx="10678160" cy="3816429"/>
          </a:xfrm>
          <a:prstGeom prst="rect">
            <a:avLst/>
          </a:prstGeom>
          <a:noFill/>
        </p:spPr>
        <p:txBody>
          <a:bodyPr wrap="square" rtlCol="0">
            <a:spAutoFit/>
          </a:bodyPr>
          <a:lstStyle/>
          <a:p>
            <a:pPr marL="285750" indent="-285750">
              <a:buFont typeface="Arial" panose="020B0604020202020204" pitchFamily="34" charset="0"/>
              <a:buChar char="•"/>
            </a:pPr>
            <a:r>
              <a:rPr lang="en-US" sz="2200" dirty="0"/>
              <a:t>To aid in the deployment of advanced services to students, we have embarked on upgrading the entire fleet of computers.</a:t>
            </a:r>
          </a:p>
          <a:p>
            <a:pPr marL="742950" lvl="1" indent="-285750">
              <a:buFont typeface="Arial" panose="020B0604020202020204" pitchFamily="34" charset="0"/>
              <a:buChar char="•"/>
            </a:pPr>
            <a:r>
              <a:rPr lang="en-US" sz="2200" dirty="0"/>
              <a:t>Thank you, Board Members!</a:t>
            </a:r>
          </a:p>
          <a:p>
            <a:pPr marL="285750" indent="-285750">
              <a:buFont typeface="Arial" panose="020B0604020202020204" pitchFamily="34" charset="0"/>
              <a:buChar char="•"/>
            </a:pPr>
            <a:r>
              <a:rPr lang="en-US" sz="2200" dirty="0"/>
              <a:t>New fleet moves from a 32GB storage, older processor, to a 64GB storage and newer processor</a:t>
            </a:r>
          </a:p>
          <a:p>
            <a:pPr marL="742950" lvl="1" indent="-285750">
              <a:buFont typeface="Arial" panose="020B0604020202020204" pitchFamily="34" charset="0"/>
              <a:buChar char="•"/>
            </a:pPr>
            <a:r>
              <a:rPr lang="en-US" sz="2200" dirty="0"/>
              <a:t>Allows for smoother testing delivery</a:t>
            </a:r>
          </a:p>
          <a:p>
            <a:pPr marL="742950" lvl="1" indent="-285750">
              <a:buFont typeface="Arial" panose="020B0604020202020204" pitchFamily="34" charset="0"/>
              <a:buChar char="•"/>
            </a:pPr>
            <a:r>
              <a:rPr lang="en-US" sz="2200" dirty="0"/>
              <a:t>Can run tech simulations for possible CTE curriculum</a:t>
            </a:r>
          </a:p>
          <a:p>
            <a:pPr marL="742950" lvl="1" indent="-285750">
              <a:buFont typeface="Arial" panose="020B0604020202020204" pitchFamily="34" charset="0"/>
              <a:buChar char="•"/>
            </a:pPr>
            <a:r>
              <a:rPr lang="en-US" sz="2200" dirty="0"/>
              <a:t>Can work with AR/VR curriculum</a:t>
            </a:r>
          </a:p>
          <a:p>
            <a:pPr marL="742950" lvl="1" indent="-285750">
              <a:buFont typeface="Arial" panose="020B0604020202020204" pitchFamily="34" charset="0"/>
              <a:buChar char="•"/>
            </a:pPr>
            <a:r>
              <a:rPr lang="en-US" sz="2200" dirty="0"/>
              <a:t>Can run other advanced software, such as adaptive aids or Minecraft</a:t>
            </a:r>
          </a:p>
          <a:p>
            <a:pPr marL="285750" indent="-285750">
              <a:buFont typeface="Arial" panose="020B0604020202020204" pitchFamily="34" charset="0"/>
              <a:buChar char="•"/>
            </a:pPr>
            <a:r>
              <a:rPr lang="en-US" sz="2200" dirty="0"/>
              <a:t>New fleet will be deployed to sites by 26 July 2019, earliest ever</a:t>
            </a:r>
          </a:p>
          <a:p>
            <a:pPr marL="285750" indent="-285750">
              <a:buFont typeface="Arial" panose="020B0604020202020204" pitchFamily="34" charset="0"/>
              <a:buChar char="•"/>
            </a:pPr>
            <a:r>
              <a:rPr lang="en-US" sz="2200" dirty="0"/>
              <a:t>Hotspot fleet is also being refreshed for 2019-20, through our T-Mobile partnership</a:t>
            </a:r>
          </a:p>
        </p:txBody>
      </p:sp>
    </p:spTree>
    <p:extLst>
      <p:ext uri="{BB962C8B-B14F-4D97-AF65-F5344CB8AC3E}">
        <p14:creationId xmlns:p14="http://schemas.microsoft.com/office/powerpoint/2010/main" val="14406512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E25B0D-1F22-463C-8DEB-C6DC4C13375B}"/>
              </a:ext>
            </a:extLst>
          </p:cNvPr>
          <p:cNvSpPr/>
          <p:nvPr/>
        </p:nvSpPr>
        <p:spPr>
          <a:xfrm>
            <a:off x="213360" y="172720"/>
            <a:ext cx="447040" cy="6512560"/>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clipart&#10;&#10;Description automatically generated">
            <a:extLst>
              <a:ext uri="{FF2B5EF4-FFF2-40B4-BE49-F238E27FC236}">
                <a16:creationId xmlns:a16="http://schemas.microsoft.com/office/drawing/2014/main" id="{42C8C371-4D68-4734-9190-C32836777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280" y="172720"/>
            <a:ext cx="2092960" cy="1354312"/>
          </a:xfrm>
          <a:prstGeom prst="rect">
            <a:avLst/>
          </a:prstGeom>
        </p:spPr>
      </p:pic>
      <p:sp>
        <p:nvSpPr>
          <p:cNvPr id="6" name="Footer Placeholder 5">
            <a:extLst>
              <a:ext uri="{FF2B5EF4-FFF2-40B4-BE49-F238E27FC236}">
                <a16:creationId xmlns:a16="http://schemas.microsoft.com/office/drawing/2014/main" id="{1B55A3EE-2A76-4ED8-8527-88712587CE43}"/>
              </a:ext>
            </a:extLst>
          </p:cNvPr>
          <p:cNvSpPr>
            <a:spLocks noGrp="1"/>
          </p:cNvSpPr>
          <p:nvPr>
            <p:ph type="ftr" sz="quarter" idx="11"/>
          </p:nvPr>
        </p:nvSpPr>
        <p:spPr/>
        <p:txBody>
          <a:bodyPr/>
          <a:lstStyle/>
          <a:p>
            <a:r>
              <a:rPr lang="en-US"/>
              <a:t>Empowering School Success Through Technology</a:t>
            </a:r>
          </a:p>
        </p:txBody>
      </p:sp>
      <p:sp>
        <p:nvSpPr>
          <p:cNvPr id="7" name="Slide Number Placeholder 6">
            <a:extLst>
              <a:ext uri="{FF2B5EF4-FFF2-40B4-BE49-F238E27FC236}">
                <a16:creationId xmlns:a16="http://schemas.microsoft.com/office/drawing/2014/main" id="{82C6AF35-FB48-4885-8D6E-477537BCDF8F}"/>
              </a:ext>
            </a:extLst>
          </p:cNvPr>
          <p:cNvSpPr>
            <a:spLocks noGrp="1"/>
          </p:cNvSpPr>
          <p:nvPr>
            <p:ph type="sldNum" sz="quarter" idx="12"/>
          </p:nvPr>
        </p:nvSpPr>
        <p:spPr/>
        <p:txBody>
          <a:bodyPr/>
          <a:lstStyle/>
          <a:p>
            <a:fld id="{1E936F2E-7BA7-4DAB-BA60-1FC935EEF7FB}" type="slidenum">
              <a:rPr lang="en-US" smtClean="0"/>
              <a:t>14</a:t>
            </a:fld>
            <a:endParaRPr lang="en-US" dirty="0"/>
          </a:p>
        </p:txBody>
      </p:sp>
      <p:sp>
        <p:nvSpPr>
          <p:cNvPr id="8" name="TextBox 7">
            <a:extLst>
              <a:ext uri="{FF2B5EF4-FFF2-40B4-BE49-F238E27FC236}">
                <a16:creationId xmlns:a16="http://schemas.microsoft.com/office/drawing/2014/main" id="{3E793343-57B7-43A0-97C2-5129F3AD239D}"/>
              </a:ext>
            </a:extLst>
          </p:cNvPr>
          <p:cNvSpPr txBox="1"/>
          <p:nvPr/>
        </p:nvSpPr>
        <p:spPr>
          <a:xfrm>
            <a:off x="1351280" y="762000"/>
            <a:ext cx="8321040" cy="584775"/>
          </a:xfrm>
          <a:prstGeom prst="rect">
            <a:avLst/>
          </a:prstGeom>
          <a:noFill/>
        </p:spPr>
        <p:txBody>
          <a:bodyPr wrap="square" rtlCol="0">
            <a:spAutoFit/>
          </a:bodyPr>
          <a:lstStyle/>
          <a:p>
            <a:r>
              <a:rPr lang="en-US" sz="3200" b="1" i="1" dirty="0"/>
              <a:t>Minimizing Inventory Losses</a:t>
            </a:r>
          </a:p>
        </p:txBody>
      </p:sp>
      <p:sp>
        <p:nvSpPr>
          <p:cNvPr id="9" name="TextBox 8">
            <a:extLst>
              <a:ext uri="{FF2B5EF4-FFF2-40B4-BE49-F238E27FC236}">
                <a16:creationId xmlns:a16="http://schemas.microsoft.com/office/drawing/2014/main" id="{37B40907-DF6C-47C2-96CA-9E07BDA523F9}"/>
              </a:ext>
            </a:extLst>
          </p:cNvPr>
          <p:cNvSpPr txBox="1"/>
          <p:nvPr/>
        </p:nvSpPr>
        <p:spPr>
          <a:xfrm>
            <a:off x="1097280" y="1931587"/>
            <a:ext cx="10678160" cy="3477875"/>
          </a:xfrm>
          <a:prstGeom prst="rect">
            <a:avLst/>
          </a:prstGeom>
          <a:noFill/>
        </p:spPr>
        <p:txBody>
          <a:bodyPr wrap="square" rtlCol="0">
            <a:spAutoFit/>
          </a:bodyPr>
          <a:lstStyle/>
          <a:p>
            <a:pPr marL="285750" indent="-285750">
              <a:buFont typeface="Arial" panose="020B0604020202020204" pitchFamily="34" charset="0"/>
              <a:buChar char="•"/>
            </a:pPr>
            <a:r>
              <a:rPr lang="en-US" sz="2200" dirty="0"/>
              <a:t>With all the new technology to be deployed in 2019-2020, it’s more important than ever to exercise strong inventory management processes.</a:t>
            </a:r>
          </a:p>
          <a:p>
            <a:pPr marL="742950" lvl="1" indent="-285750">
              <a:buFont typeface="Arial" panose="020B0604020202020204" pitchFamily="34" charset="0"/>
              <a:buChar char="•"/>
            </a:pPr>
            <a:r>
              <a:rPr lang="en-US" sz="2200" dirty="0"/>
              <a:t>Shield Mobile App is key</a:t>
            </a:r>
          </a:p>
          <a:p>
            <a:pPr marL="1200150" lvl="2" indent="-285750">
              <a:buFont typeface="Arial" panose="020B0604020202020204" pitchFamily="34" charset="0"/>
              <a:buChar char="•"/>
            </a:pPr>
            <a:r>
              <a:rPr lang="en-US" sz="2200" dirty="0"/>
              <a:t>Built-in scanning through phone camera</a:t>
            </a:r>
          </a:p>
          <a:p>
            <a:pPr marL="1200150" lvl="2" indent="-285750">
              <a:buFont typeface="Arial" panose="020B0604020202020204" pitchFamily="34" charset="0"/>
              <a:buChar char="•"/>
            </a:pPr>
            <a:r>
              <a:rPr lang="en-US" sz="2200" dirty="0"/>
              <a:t>Geolocation and site selection to ensure assets are tied to the correct site</a:t>
            </a:r>
          </a:p>
          <a:p>
            <a:pPr marL="1200150" lvl="2" indent="-285750">
              <a:buFont typeface="Arial" panose="020B0604020202020204" pitchFamily="34" charset="0"/>
              <a:buChar char="•"/>
            </a:pPr>
            <a:r>
              <a:rPr lang="en-US" sz="2200" dirty="0"/>
              <a:t>Ongoing support and training for all staff that interact with inventory through our new IT Relationship Generalist</a:t>
            </a:r>
          </a:p>
          <a:p>
            <a:pPr marL="1200150" lvl="2" indent="-285750">
              <a:buFont typeface="Arial" panose="020B0604020202020204" pitchFamily="34" charset="0"/>
              <a:buChar char="•"/>
            </a:pPr>
            <a:r>
              <a:rPr lang="en-US" sz="2200" dirty="0"/>
              <a:t>Regular auditing practices with our Administrative Assistant team at sites</a:t>
            </a:r>
          </a:p>
          <a:p>
            <a:pPr marL="742950" lvl="1" indent="-285750">
              <a:buFont typeface="Arial" panose="020B0604020202020204" pitchFamily="34" charset="0"/>
              <a:buChar char="•"/>
            </a:pPr>
            <a:r>
              <a:rPr lang="en-US" sz="2200" dirty="0"/>
              <a:t>Spear Mobile App is key, as well</a:t>
            </a:r>
          </a:p>
          <a:p>
            <a:pPr marL="1200150" lvl="2" indent="-285750">
              <a:buFont typeface="Arial" panose="020B0604020202020204" pitchFamily="34" charset="0"/>
              <a:buChar char="•"/>
            </a:pPr>
            <a:r>
              <a:rPr lang="en-US" sz="2200" dirty="0"/>
              <a:t>Geolocation services to help locate MIA students, thus helping recover assets</a:t>
            </a:r>
          </a:p>
        </p:txBody>
      </p:sp>
    </p:spTree>
    <p:extLst>
      <p:ext uri="{BB962C8B-B14F-4D97-AF65-F5344CB8AC3E}">
        <p14:creationId xmlns:p14="http://schemas.microsoft.com/office/powerpoint/2010/main" val="27783115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E25B0D-1F22-463C-8DEB-C6DC4C13375B}"/>
              </a:ext>
            </a:extLst>
          </p:cNvPr>
          <p:cNvSpPr/>
          <p:nvPr/>
        </p:nvSpPr>
        <p:spPr>
          <a:xfrm>
            <a:off x="213360" y="172720"/>
            <a:ext cx="447040" cy="6512560"/>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clipart&#10;&#10;Description automatically generated">
            <a:extLst>
              <a:ext uri="{FF2B5EF4-FFF2-40B4-BE49-F238E27FC236}">
                <a16:creationId xmlns:a16="http://schemas.microsoft.com/office/drawing/2014/main" id="{42C8C371-4D68-4734-9190-C32836777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280" y="172720"/>
            <a:ext cx="2092960" cy="1354312"/>
          </a:xfrm>
          <a:prstGeom prst="rect">
            <a:avLst/>
          </a:prstGeom>
        </p:spPr>
      </p:pic>
      <p:sp>
        <p:nvSpPr>
          <p:cNvPr id="6" name="Footer Placeholder 5">
            <a:extLst>
              <a:ext uri="{FF2B5EF4-FFF2-40B4-BE49-F238E27FC236}">
                <a16:creationId xmlns:a16="http://schemas.microsoft.com/office/drawing/2014/main" id="{1B55A3EE-2A76-4ED8-8527-88712587CE43}"/>
              </a:ext>
            </a:extLst>
          </p:cNvPr>
          <p:cNvSpPr>
            <a:spLocks noGrp="1"/>
          </p:cNvSpPr>
          <p:nvPr>
            <p:ph type="ftr" sz="quarter" idx="11"/>
          </p:nvPr>
        </p:nvSpPr>
        <p:spPr/>
        <p:txBody>
          <a:bodyPr/>
          <a:lstStyle/>
          <a:p>
            <a:r>
              <a:rPr lang="en-US"/>
              <a:t>Empowering School Success Through Technology</a:t>
            </a:r>
          </a:p>
        </p:txBody>
      </p:sp>
      <p:sp>
        <p:nvSpPr>
          <p:cNvPr id="7" name="Slide Number Placeholder 6">
            <a:extLst>
              <a:ext uri="{FF2B5EF4-FFF2-40B4-BE49-F238E27FC236}">
                <a16:creationId xmlns:a16="http://schemas.microsoft.com/office/drawing/2014/main" id="{82C6AF35-FB48-4885-8D6E-477537BCDF8F}"/>
              </a:ext>
            </a:extLst>
          </p:cNvPr>
          <p:cNvSpPr>
            <a:spLocks noGrp="1"/>
          </p:cNvSpPr>
          <p:nvPr>
            <p:ph type="sldNum" sz="quarter" idx="12"/>
          </p:nvPr>
        </p:nvSpPr>
        <p:spPr/>
        <p:txBody>
          <a:bodyPr/>
          <a:lstStyle/>
          <a:p>
            <a:fld id="{1E936F2E-7BA7-4DAB-BA60-1FC935EEF7FB}" type="slidenum">
              <a:rPr lang="en-US" smtClean="0"/>
              <a:t>15</a:t>
            </a:fld>
            <a:endParaRPr lang="en-US" dirty="0"/>
          </a:p>
        </p:txBody>
      </p:sp>
      <p:sp>
        <p:nvSpPr>
          <p:cNvPr id="8" name="TextBox 7">
            <a:extLst>
              <a:ext uri="{FF2B5EF4-FFF2-40B4-BE49-F238E27FC236}">
                <a16:creationId xmlns:a16="http://schemas.microsoft.com/office/drawing/2014/main" id="{3E793343-57B7-43A0-97C2-5129F3AD239D}"/>
              </a:ext>
            </a:extLst>
          </p:cNvPr>
          <p:cNvSpPr txBox="1"/>
          <p:nvPr/>
        </p:nvSpPr>
        <p:spPr>
          <a:xfrm>
            <a:off x="1351280" y="762000"/>
            <a:ext cx="8321040" cy="584775"/>
          </a:xfrm>
          <a:prstGeom prst="rect">
            <a:avLst/>
          </a:prstGeom>
          <a:noFill/>
        </p:spPr>
        <p:txBody>
          <a:bodyPr wrap="square" rtlCol="0">
            <a:spAutoFit/>
          </a:bodyPr>
          <a:lstStyle/>
          <a:p>
            <a:r>
              <a:rPr lang="en-US" sz="3200" b="1" i="1" dirty="0"/>
              <a:t>There is so much more!</a:t>
            </a:r>
          </a:p>
        </p:txBody>
      </p:sp>
      <p:sp>
        <p:nvSpPr>
          <p:cNvPr id="9" name="TextBox 8">
            <a:extLst>
              <a:ext uri="{FF2B5EF4-FFF2-40B4-BE49-F238E27FC236}">
                <a16:creationId xmlns:a16="http://schemas.microsoft.com/office/drawing/2014/main" id="{37B40907-DF6C-47C2-96CA-9E07BDA523F9}"/>
              </a:ext>
            </a:extLst>
          </p:cNvPr>
          <p:cNvSpPr txBox="1"/>
          <p:nvPr/>
        </p:nvSpPr>
        <p:spPr>
          <a:xfrm>
            <a:off x="1097280" y="1931587"/>
            <a:ext cx="10678160" cy="2462213"/>
          </a:xfrm>
          <a:prstGeom prst="rect">
            <a:avLst/>
          </a:prstGeom>
          <a:noFill/>
        </p:spPr>
        <p:txBody>
          <a:bodyPr wrap="square" rtlCol="0">
            <a:spAutoFit/>
          </a:bodyPr>
          <a:lstStyle/>
          <a:p>
            <a:pPr marL="285750" indent="-285750">
              <a:buFont typeface="Arial" panose="020B0604020202020204" pitchFamily="34" charset="0"/>
              <a:buChar char="•"/>
            </a:pPr>
            <a:r>
              <a:rPr lang="en-US" sz="2200" dirty="0"/>
              <a:t>Showcase School and Microsoft Partnership expansion</a:t>
            </a:r>
          </a:p>
          <a:p>
            <a:pPr marL="285750" indent="-285750">
              <a:buFont typeface="Arial" panose="020B0604020202020204" pitchFamily="34" charset="0"/>
              <a:buChar char="•"/>
            </a:pPr>
            <a:r>
              <a:rPr lang="en-US" sz="2200" dirty="0"/>
              <a:t>Building connections to underserved areas in Colorado through community partners</a:t>
            </a:r>
          </a:p>
          <a:p>
            <a:pPr marL="285750" indent="-285750">
              <a:buFont typeface="Arial" panose="020B0604020202020204" pitchFamily="34" charset="0"/>
              <a:buChar char="•"/>
            </a:pPr>
            <a:r>
              <a:rPr lang="en-US" sz="2200" dirty="0"/>
              <a:t>Modernizing the Student Information System</a:t>
            </a:r>
          </a:p>
          <a:p>
            <a:pPr marL="285750" indent="-285750">
              <a:buFont typeface="Arial" panose="020B0604020202020204" pitchFamily="34" charset="0"/>
              <a:buChar char="•"/>
            </a:pPr>
            <a:r>
              <a:rPr lang="en-US" sz="2200" dirty="0"/>
              <a:t>Expanding our partnerships with carriers, Comcast and T-Mobile</a:t>
            </a:r>
          </a:p>
          <a:p>
            <a:pPr marL="285750" indent="-285750">
              <a:buFont typeface="Arial" panose="020B0604020202020204" pitchFamily="34" charset="0"/>
              <a:buChar char="•"/>
            </a:pPr>
            <a:r>
              <a:rPr lang="en-US" sz="2200" dirty="0"/>
              <a:t>Building and reporting operational data for Tech, Finance, HR, Operations</a:t>
            </a:r>
          </a:p>
          <a:p>
            <a:pPr marL="285750" indent="-285750">
              <a:buFont typeface="Arial" panose="020B0604020202020204" pitchFamily="34" charset="0"/>
              <a:buChar char="•"/>
            </a:pPr>
            <a:r>
              <a:rPr lang="en-US" sz="2200" dirty="0"/>
              <a:t>Building more and more customized applications for staff and students</a:t>
            </a:r>
          </a:p>
          <a:p>
            <a:pPr marL="285750" indent="-285750">
              <a:buFont typeface="Arial" panose="020B0604020202020204" pitchFamily="34" charset="0"/>
              <a:buChar char="•"/>
            </a:pPr>
            <a:r>
              <a:rPr lang="en-US" sz="2200" dirty="0"/>
              <a:t>Continuing to harden security across the school and ensure compliance</a:t>
            </a:r>
          </a:p>
        </p:txBody>
      </p:sp>
    </p:spTree>
    <p:extLst>
      <p:ext uri="{BB962C8B-B14F-4D97-AF65-F5344CB8AC3E}">
        <p14:creationId xmlns:p14="http://schemas.microsoft.com/office/powerpoint/2010/main" val="3211606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AE25B0D-1F22-463C-8DEB-C6DC4C13375B}"/>
              </a:ext>
            </a:extLst>
          </p:cNvPr>
          <p:cNvSpPr/>
          <p:nvPr/>
        </p:nvSpPr>
        <p:spPr>
          <a:xfrm>
            <a:off x="213360" y="172720"/>
            <a:ext cx="447040" cy="6512560"/>
          </a:xfrm>
          <a:prstGeom prst="rect">
            <a:avLst/>
          </a:prstGeom>
          <a:solidFill>
            <a:schemeClr val="bg2">
              <a:lumMod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clipart&#10;&#10;Description automatically generated">
            <a:extLst>
              <a:ext uri="{FF2B5EF4-FFF2-40B4-BE49-F238E27FC236}">
                <a16:creationId xmlns:a16="http://schemas.microsoft.com/office/drawing/2014/main" id="{42C8C371-4D68-4734-9190-C328367778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987280" y="172720"/>
            <a:ext cx="2092960" cy="1354312"/>
          </a:xfrm>
          <a:prstGeom prst="rect">
            <a:avLst/>
          </a:prstGeom>
        </p:spPr>
      </p:pic>
      <p:sp>
        <p:nvSpPr>
          <p:cNvPr id="6" name="Footer Placeholder 5">
            <a:extLst>
              <a:ext uri="{FF2B5EF4-FFF2-40B4-BE49-F238E27FC236}">
                <a16:creationId xmlns:a16="http://schemas.microsoft.com/office/drawing/2014/main" id="{1B55A3EE-2A76-4ED8-8527-88712587CE43}"/>
              </a:ext>
            </a:extLst>
          </p:cNvPr>
          <p:cNvSpPr>
            <a:spLocks noGrp="1"/>
          </p:cNvSpPr>
          <p:nvPr>
            <p:ph type="ftr" sz="quarter" idx="11"/>
          </p:nvPr>
        </p:nvSpPr>
        <p:spPr/>
        <p:txBody>
          <a:bodyPr/>
          <a:lstStyle/>
          <a:p>
            <a:r>
              <a:rPr lang="en-US"/>
              <a:t>Empowering School Success Through Technology</a:t>
            </a:r>
          </a:p>
        </p:txBody>
      </p:sp>
      <p:sp>
        <p:nvSpPr>
          <p:cNvPr id="7" name="Slide Number Placeholder 6">
            <a:extLst>
              <a:ext uri="{FF2B5EF4-FFF2-40B4-BE49-F238E27FC236}">
                <a16:creationId xmlns:a16="http://schemas.microsoft.com/office/drawing/2014/main" id="{82C6AF35-FB48-4885-8D6E-477537BCDF8F}"/>
              </a:ext>
            </a:extLst>
          </p:cNvPr>
          <p:cNvSpPr>
            <a:spLocks noGrp="1"/>
          </p:cNvSpPr>
          <p:nvPr>
            <p:ph type="sldNum" sz="quarter" idx="12"/>
          </p:nvPr>
        </p:nvSpPr>
        <p:spPr/>
        <p:txBody>
          <a:bodyPr/>
          <a:lstStyle/>
          <a:p>
            <a:fld id="{1E936F2E-7BA7-4DAB-BA60-1FC935EEF7FB}" type="slidenum">
              <a:rPr lang="en-US" smtClean="0"/>
              <a:t>16</a:t>
            </a:fld>
            <a:endParaRPr lang="en-US" dirty="0"/>
          </a:p>
        </p:txBody>
      </p:sp>
      <p:sp>
        <p:nvSpPr>
          <p:cNvPr id="2" name="TextBox 1">
            <a:extLst>
              <a:ext uri="{FF2B5EF4-FFF2-40B4-BE49-F238E27FC236}">
                <a16:creationId xmlns:a16="http://schemas.microsoft.com/office/drawing/2014/main" id="{6A31E172-EA61-4EC9-846F-BD2A0B9BB9AD}"/>
              </a:ext>
            </a:extLst>
          </p:cNvPr>
          <p:cNvSpPr txBox="1"/>
          <p:nvPr/>
        </p:nvSpPr>
        <p:spPr>
          <a:xfrm>
            <a:off x="1504950" y="2459504"/>
            <a:ext cx="9182100" cy="1938992"/>
          </a:xfrm>
          <a:prstGeom prst="rect">
            <a:avLst/>
          </a:prstGeom>
          <a:noFill/>
        </p:spPr>
        <p:txBody>
          <a:bodyPr wrap="square" rtlCol="0">
            <a:spAutoFit/>
          </a:bodyPr>
          <a:lstStyle/>
          <a:p>
            <a:pPr algn="ctr"/>
            <a:r>
              <a:rPr lang="en-US" sz="4000" b="1" dirty="0"/>
              <a:t>Thank you for a great 2018-2019!</a:t>
            </a:r>
          </a:p>
          <a:p>
            <a:pPr algn="ctr"/>
            <a:endParaRPr lang="en-US" sz="4000" b="1" dirty="0"/>
          </a:p>
          <a:p>
            <a:pPr algn="ctr"/>
            <a:r>
              <a:rPr lang="en-US" sz="4000" b="1" dirty="0"/>
              <a:t>And onward to an even better 2019-2020!</a:t>
            </a:r>
          </a:p>
        </p:txBody>
      </p:sp>
    </p:spTree>
    <p:extLst>
      <p:ext uri="{BB962C8B-B14F-4D97-AF65-F5344CB8AC3E}">
        <p14:creationId xmlns:p14="http://schemas.microsoft.com/office/powerpoint/2010/main" val="11230647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99</TotalTime>
  <Words>1060</Words>
  <Application>Microsoft Office PowerPoint</Application>
  <PresentationFormat>Widescreen</PresentationFormat>
  <Paragraphs>148</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Jamie Trujillo</dc:creator>
  <cp:lastModifiedBy>Jamie Trujillo</cp:lastModifiedBy>
  <cp:revision>17</cp:revision>
  <dcterms:created xsi:type="dcterms:W3CDTF">2019-06-17T01:28:10Z</dcterms:created>
  <dcterms:modified xsi:type="dcterms:W3CDTF">2019-07-22T20:26:51Z</dcterms:modified>
</cp:coreProperties>
</file>